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69" r:id="rId5"/>
    <p:sldId id="268" r:id="rId6"/>
    <p:sldId id="267" r:id="rId7"/>
    <p:sldId id="266" r:id="rId8"/>
    <p:sldId id="265" r:id="rId9"/>
    <p:sldId id="275" r:id="rId10"/>
    <p:sldId id="276" r:id="rId11"/>
    <p:sldId id="277" r:id="rId12"/>
    <p:sldId id="278" r:id="rId13"/>
    <p:sldId id="264" r:id="rId14"/>
    <p:sldId id="263" r:id="rId15"/>
    <p:sldId id="262" r:id="rId16"/>
    <p:sldId id="261" r:id="rId17"/>
    <p:sldId id="279" r:id="rId18"/>
    <p:sldId id="260" r:id="rId19"/>
    <p:sldId id="259" r:id="rId20"/>
    <p:sldId id="258" r:id="rId21"/>
    <p:sldId id="280" r:id="rId22"/>
    <p:sldId id="271" r:id="rId23"/>
    <p:sldId id="272" r:id="rId24"/>
    <p:sldId id="273" r:id="rId25"/>
    <p:sldId id="27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85F"/>
    <a:srgbClr val="132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6" autoAdjust="0"/>
    <p:restoredTop sz="94658" autoAdjust="0"/>
  </p:normalViewPr>
  <p:slideViewPr>
    <p:cSldViewPr>
      <p:cViewPr>
        <p:scale>
          <a:sx n="77" d="100"/>
          <a:sy n="77" d="100"/>
        </p:scale>
        <p:origin x="-1170"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7544" y="2060848"/>
            <a:ext cx="8229600" cy="4065315"/>
          </a:xfrm>
          <a:prstGeom prst="rect">
            <a:avLst/>
          </a:prstGeom>
        </p:spPr>
        <p:txBody>
          <a:bodyPr vert="horz" lIns="91440" tIns="45720" rIns="91440" bIns="45720" rtlCol="0">
            <a:normAutofit/>
          </a:bodyPr>
          <a:lstStyle/>
          <a:p>
            <a:pPr lvl="0"/>
            <a:r>
              <a:rPr lang="en-US" dirty="0" smtClean="0"/>
              <a:t>Strategic Managerial Accounting: hospitality, tourism &amp; events applications 6e</a:t>
            </a:r>
          </a:p>
          <a:p>
            <a:pPr lvl="0"/>
            <a:endParaRPr lang="cy-GB" dirty="0" smtClean="0"/>
          </a:p>
          <a:p>
            <a:pPr lvl="0"/>
            <a:endParaRPr lang="en-US" dirty="0"/>
          </a:p>
        </p:txBody>
      </p:sp>
      <p:sp>
        <p:nvSpPr>
          <p:cNvPr id="7" name="Text Box 14"/>
          <p:cNvSpPr txBox="1">
            <a:spLocks noChangeArrowheads="1"/>
          </p:cNvSpPr>
          <p:nvPr userDrawn="1"/>
        </p:nvSpPr>
        <p:spPr bwMode="auto">
          <a:xfrm>
            <a:off x="2039938" y="6497638"/>
            <a:ext cx="7104062" cy="360362"/>
          </a:xfrm>
          <a:prstGeom prst="rect">
            <a:avLst/>
          </a:prstGeom>
          <a:noFill/>
          <a:ln w="9525">
            <a:noFill/>
            <a:miter lim="800000"/>
            <a:headEnd/>
            <a:tailEnd/>
          </a:ln>
          <a:effectLst/>
        </p:spPr>
        <p:txBody>
          <a:bodyPr/>
          <a:lstStyle/>
          <a:p>
            <a:pPr algn="r" eaLnBrk="0" hangingPunct="0"/>
            <a:r>
              <a:rPr lang="en-GB" sz="900" dirty="0">
                <a:solidFill>
                  <a:schemeClr val="tx1"/>
                </a:solidFill>
                <a:latin typeface="Arial" pitchFamily="34" charset="0"/>
                <a:cs typeface="Arial" pitchFamily="34" charset="0"/>
              </a:rPr>
              <a:t>© </a:t>
            </a:r>
            <a:r>
              <a:rPr lang="en-GB" sz="900" dirty="0" smtClean="0">
                <a:solidFill>
                  <a:schemeClr val="tx1"/>
                </a:solidFill>
                <a:latin typeface="Arial" pitchFamily="34" charset="0"/>
                <a:cs typeface="Arial" pitchFamily="34" charset="0"/>
              </a:rPr>
              <a:t>2012 Jones </a:t>
            </a:r>
            <a:r>
              <a:rPr lang="en-GB" sz="900" dirty="0">
                <a:solidFill>
                  <a:schemeClr val="tx1"/>
                </a:solidFill>
                <a:latin typeface="Arial" pitchFamily="34" charset="0"/>
                <a:cs typeface="Arial" pitchFamily="34" charset="0"/>
              </a:rPr>
              <a:t>et al: </a:t>
            </a:r>
            <a:r>
              <a:rPr lang="en-GB" sz="900" i="1" dirty="0" smtClean="0">
                <a:solidFill>
                  <a:schemeClr val="tx1"/>
                </a:solidFill>
                <a:latin typeface="Arial" pitchFamily="34" charset="0"/>
                <a:cs typeface="Arial" pitchFamily="34" charset="0"/>
              </a:rPr>
              <a:t>Strategic</a:t>
            </a:r>
            <a:r>
              <a:rPr lang="en-GB" sz="900" i="1" baseline="0" dirty="0" smtClean="0">
                <a:solidFill>
                  <a:schemeClr val="tx1"/>
                </a:solidFill>
                <a:latin typeface="Arial" pitchFamily="34" charset="0"/>
                <a:cs typeface="Arial" pitchFamily="34" charset="0"/>
              </a:rPr>
              <a:t> Managerial Accounting: </a:t>
            </a:r>
            <a:r>
              <a:rPr lang="en-US" sz="900" i="1" dirty="0" smtClean="0">
                <a:solidFill>
                  <a:schemeClr val="tx1"/>
                </a:solidFill>
                <a:latin typeface="Arial" pitchFamily="34" charset="0"/>
                <a:cs typeface="Arial" pitchFamily="34" charset="0"/>
              </a:rPr>
              <a:t>Hospitality, Tourism &amp; Events Applications</a:t>
            </a:r>
            <a:r>
              <a:rPr lang="en-GB" sz="900" i="1" dirty="0" smtClean="0">
                <a:solidFill>
                  <a:schemeClr val="tx1"/>
                </a:solidFill>
                <a:latin typeface="Arial" pitchFamily="34" charset="0"/>
                <a:cs typeface="Arial" pitchFamily="34" charset="0"/>
              </a:rPr>
              <a:t> </a:t>
            </a:r>
            <a:r>
              <a:rPr lang="en-GB" sz="900" dirty="0" smtClean="0">
                <a:solidFill>
                  <a:schemeClr val="tx1"/>
                </a:solidFill>
                <a:latin typeface="Arial" pitchFamily="34" charset="0"/>
                <a:cs typeface="Arial" pitchFamily="34" charset="0"/>
              </a:rPr>
              <a:t>6thedition</a:t>
            </a:r>
            <a:r>
              <a:rPr lang="en-GB" sz="900" dirty="0">
                <a:solidFill>
                  <a:schemeClr val="tx1"/>
                </a:solidFill>
                <a:latin typeface="Arial" pitchFamily="34" charset="0"/>
                <a:cs typeface="Arial" pitchFamily="34" charset="0"/>
              </a:rPr>
              <a:t>, </a:t>
            </a:r>
            <a:r>
              <a:rPr lang="en-GB" sz="900" dirty="0" err="1" smtClean="0">
                <a:solidFill>
                  <a:schemeClr val="tx1"/>
                </a:solidFill>
                <a:latin typeface="Arial" pitchFamily="34" charset="0"/>
                <a:cs typeface="Arial" pitchFamily="34" charset="0"/>
              </a:rPr>
              <a:t>Goodfellow</a:t>
            </a:r>
            <a:r>
              <a:rPr lang="en-GB" sz="900" dirty="0" smtClean="0">
                <a:solidFill>
                  <a:schemeClr val="tx1"/>
                </a:solidFill>
                <a:latin typeface="Arial" pitchFamily="34" charset="0"/>
                <a:cs typeface="Arial" pitchFamily="34" charset="0"/>
              </a:rPr>
              <a:t> </a:t>
            </a:r>
            <a:r>
              <a:rPr lang="en-GB" sz="900" dirty="0">
                <a:solidFill>
                  <a:schemeClr val="tx1"/>
                </a:solidFill>
                <a:latin typeface="Arial" pitchFamily="34" charset="0"/>
                <a:cs typeface="Arial" pitchFamily="34" charset="0"/>
              </a:rPr>
              <a:t>Publishers</a:t>
            </a:r>
          </a:p>
        </p:txBody>
      </p:sp>
      <p:pic>
        <p:nvPicPr>
          <p:cNvPr id="8" name="Picture 7" descr="GP_JONES_WEB.jpg"/>
          <p:cNvPicPr>
            <a:picLocks noChangeAspect="1"/>
          </p:cNvPicPr>
          <p:nvPr userDrawn="1"/>
        </p:nvPicPr>
        <p:blipFill>
          <a:blip r:embed="rId3" cstate="print"/>
          <a:stretch>
            <a:fillRect/>
          </a:stretch>
        </p:blipFill>
        <p:spPr>
          <a:xfrm>
            <a:off x="7452320" y="260647"/>
            <a:ext cx="1276475" cy="1662841"/>
          </a:xfrm>
          <a:prstGeom prst="rect">
            <a:avLst/>
          </a:prstGeom>
        </p:spPr>
      </p:pic>
      <p:pic>
        <p:nvPicPr>
          <p:cNvPr id="9" name="Picture 8" descr="GP LOGO1.jpg"/>
          <p:cNvPicPr>
            <a:picLocks noChangeAspect="1"/>
          </p:cNvPicPr>
          <p:nvPr userDrawn="1"/>
        </p:nvPicPr>
        <p:blipFill>
          <a:blip r:embed="rId4" cstate="print"/>
          <a:stretch>
            <a:fillRect/>
          </a:stretch>
        </p:blipFill>
        <p:spPr>
          <a:xfrm>
            <a:off x="395536" y="6165304"/>
            <a:ext cx="504056" cy="48534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3200" kern="1200">
          <a:solidFill>
            <a:schemeClr val="tx1"/>
          </a:solidFill>
          <a:latin typeface="Verdana" pitchFamily="34" charset="0"/>
          <a:ea typeface="+mj-ea"/>
          <a:cs typeface="+mj-cs"/>
        </a:defRPr>
      </a:lvl1pPr>
    </p:titleStyle>
    <p:bodyStyle>
      <a:lvl1pPr marL="342900" indent="-342900" algn="ctr" defTabSz="914400" rtl="0" eaLnBrk="1" latinLnBrk="0" hangingPunct="1">
        <a:spcBef>
          <a:spcPct val="20000"/>
        </a:spcBef>
        <a:buFont typeface="Arial" pitchFamily="34" charset="0"/>
        <a:buNone/>
        <a:defRPr sz="3200" b="1" kern="1200" baseline="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www.bbrt.org/"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Chapter </a:t>
            </a:r>
            <a:r>
              <a:rPr lang="en-US" b="1" dirty="0">
                <a:solidFill>
                  <a:schemeClr val="bg1"/>
                </a:solidFill>
              </a:rPr>
              <a:t>9</a:t>
            </a:r>
          </a:p>
        </p:txBody>
      </p:sp>
      <p:sp>
        <p:nvSpPr>
          <p:cNvPr id="3" name="Subtitle 2"/>
          <p:cNvSpPr>
            <a:spLocks noGrp="1"/>
          </p:cNvSpPr>
          <p:nvPr>
            <p:ph type="subTitle" idx="1"/>
          </p:nvPr>
        </p:nvSpPr>
        <p:spPr>
          <a:xfrm>
            <a:off x="683568" y="2060848"/>
            <a:ext cx="8064896" cy="3816424"/>
          </a:xfrm>
          <a:solidFill>
            <a:schemeClr val="tx2">
              <a:lumMod val="50000"/>
            </a:schemeClr>
          </a:solidFill>
        </p:spPr>
        <p:txBody>
          <a:bodyPr/>
          <a:lstStyle/>
          <a:p>
            <a:endParaRPr lang="en-US" dirty="0" smtClean="0">
              <a:solidFill>
                <a:schemeClr val="bg1"/>
              </a:solidFill>
            </a:endParaRPr>
          </a:p>
          <a:p>
            <a:r>
              <a:rPr lang="en-GB" dirty="0">
                <a:solidFill>
                  <a:schemeClr val="bg1"/>
                </a:solidFill>
              </a:rPr>
              <a:t>The use of Budgets in Organisations</a:t>
            </a:r>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9"/>
            <a:ext cx="6694512" cy="863816"/>
          </a:xfrm>
          <a:solidFill>
            <a:schemeClr val="tx2">
              <a:lumMod val="50000"/>
            </a:schemeClr>
          </a:solidFill>
        </p:spPr>
        <p:txBody>
          <a:bodyPr/>
          <a:lstStyle/>
          <a:p>
            <a:r>
              <a:rPr lang="en-US" b="1" dirty="0" smtClean="0">
                <a:solidFill>
                  <a:schemeClr val="bg1"/>
                </a:solidFill>
              </a:rPr>
              <a:t>Budgeting Example (2)</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5" name="TextBox 4"/>
          <p:cNvSpPr txBox="1"/>
          <p:nvPr/>
        </p:nvSpPr>
        <p:spPr>
          <a:xfrm>
            <a:off x="6444208" y="2996952"/>
            <a:ext cx="2232248" cy="923330"/>
          </a:xfrm>
          <a:prstGeom prst="rect">
            <a:avLst/>
          </a:prstGeom>
          <a:noFill/>
        </p:spPr>
        <p:txBody>
          <a:bodyPr wrap="square" rtlCol="0">
            <a:spAutoFit/>
          </a:bodyPr>
          <a:lstStyle/>
          <a:p>
            <a:r>
              <a:rPr lang="en-GB" b="1" i="1" dirty="0" smtClean="0">
                <a:solidFill>
                  <a:schemeClr val="tx2">
                    <a:lumMod val="75000"/>
                  </a:schemeClr>
                </a:solidFill>
              </a:rPr>
              <a:t>See textbook for full details for the full example data</a:t>
            </a:r>
            <a:endParaRPr lang="en-GB" b="1" i="1" dirty="0">
              <a:solidFill>
                <a:schemeClr val="tx2">
                  <a:lumMod val="75000"/>
                </a:schemeClr>
              </a:solidFill>
            </a:endParaRPr>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206" t="15878" r="30576" b="16048"/>
          <a:stretch/>
        </p:blipFill>
        <p:spPr bwMode="auto">
          <a:xfrm>
            <a:off x="899592" y="1268760"/>
            <a:ext cx="5362833" cy="4979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4457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9"/>
            <a:ext cx="6694512" cy="863816"/>
          </a:xfrm>
          <a:solidFill>
            <a:schemeClr val="tx2">
              <a:lumMod val="50000"/>
            </a:schemeClr>
          </a:solidFill>
        </p:spPr>
        <p:txBody>
          <a:bodyPr/>
          <a:lstStyle/>
          <a:p>
            <a:r>
              <a:rPr lang="en-US" b="1" dirty="0" smtClean="0">
                <a:solidFill>
                  <a:schemeClr val="bg1"/>
                </a:solidFill>
              </a:rPr>
              <a:t>Budgeting Example (3)</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5" name="TextBox 4"/>
          <p:cNvSpPr txBox="1"/>
          <p:nvPr/>
        </p:nvSpPr>
        <p:spPr>
          <a:xfrm>
            <a:off x="6966760" y="2996952"/>
            <a:ext cx="1709695" cy="1200329"/>
          </a:xfrm>
          <a:prstGeom prst="rect">
            <a:avLst/>
          </a:prstGeom>
          <a:noFill/>
        </p:spPr>
        <p:txBody>
          <a:bodyPr wrap="square" rtlCol="0">
            <a:spAutoFit/>
          </a:bodyPr>
          <a:lstStyle/>
          <a:p>
            <a:r>
              <a:rPr lang="en-GB" b="1" i="1" dirty="0" smtClean="0">
                <a:solidFill>
                  <a:schemeClr val="tx2">
                    <a:lumMod val="75000"/>
                  </a:schemeClr>
                </a:solidFill>
              </a:rPr>
              <a:t>See textbook for full details for the full example data</a:t>
            </a:r>
            <a:endParaRPr lang="en-GB" b="1" i="1" dirty="0">
              <a:solidFill>
                <a:schemeClr val="tx2">
                  <a:lumMod val="75000"/>
                </a:schemeClr>
              </a:solidFill>
            </a:endParaRPr>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7542" t="20100" r="25827" b="10981"/>
          <a:stretch/>
        </p:blipFill>
        <p:spPr bwMode="auto">
          <a:xfrm>
            <a:off x="899592" y="1196752"/>
            <a:ext cx="6067169" cy="5041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7455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9"/>
            <a:ext cx="6694512" cy="863816"/>
          </a:xfrm>
          <a:solidFill>
            <a:schemeClr val="tx2">
              <a:lumMod val="50000"/>
            </a:schemeClr>
          </a:solidFill>
        </p:spPr>
        <p:txBody>
          <a:bodyPr/>
          <a:lstStyle/>
          <a:p>
            <a:r>
              <a:rPr lang="en-US" b="1" dirty="0" smtClean="0">
                <a:solidFill>
                  <a:schemeClr val="bg1"/>
                </a:solidFill>
              </a:rPr>
              <a:t>Budgeting Example (4)</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5" name="TextBox 4"/>
          <p:cNvSpPr txBox="1"/>
          <p:nvPr/>
        </p:nvSpPr>
        <p:spPr>
          <a:xfrm>
            <a:off x="6966760" y="2996952"/>
            <a:ext cx="1709695" cy="1200329"/>
          </a:xfrm>
          <a:prstGeom prst="rect">
            <a:avLst/>
          </a:prstGeom>
          <a:noFill/>
        </p:spPr>
        <p:txBody>
          <a:bodyPr wrap="square" rtlCol="0">
            <a:spAutoFit/>
          </a:bodyPr>
          <a:lstStyle/>
          <a:p>
            <a:r>
              <a:rPr lang="en-GB" b="1" i="1" dirty="0" smtClean="0">
                <a:solidFill>
                  <a:schemeClr val="tx2">
                    <a:lumMod val="75000"/>
                  </a:schemeClr>
                </a:solidFill>
              </a:rPr>
              <a:t>See textbook for full details for the full example data</a:t>
            </a:r>
            <a:endParaRPr lang="en-GB" b="1" i="1" dirty="0">
              <a:solidFill>
                <a:schemeClr val="tx2">
                  <a:lumMod val="75000"/>
                </a:schemeClr>
              </a:solidFill>
            </a:endParaRPr>
          </a:p>
        </p:txBody>
      </p:sp>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301" t="24155" r="28013" b="37922"/>
          <a:stretch/>
        </p:blipFill>
        <p:spPr bwMode="auto">
          <a:xfrm>
            <a:off x="820190" y="1844824"/>
            <a:ext cx="5684108" cy="2774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4318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Budgetary </a:t>
            </a:r>
            <a:r>
              <a:rPr lang="en-US" b="1" dirty="0">
                <a:solidFill>
                  <a:schemeClr val="bg1"/>
                </a:solidFill>
              </a:rPr>
              <a:t>control</a:t>
            </a:r>
          </a:p>
        </p:txBody>
      </p:sp>
      <p:sp>
        <p:nvSpPr>
          <p:cNvPr id="3" name="Subtitle 2"/>
          <p:cNvSpPr>
            <a:spLocks noGrp="1"/>
          </p:cNvSpPr>
          <p:nvPr>
            <p:ph type="subTitle" idx="1"/>
          </p:nvPr>
        </p:nvSpPr>
        <p:spPr>
          <a:xfrm>
            <a:off x="683568" y="2060848"/>
            <a:ext cx="8064896" cy="3816424"/>
          </a:xfrm>
        </p:spPr>
        <p:txBody>
          <a:bodyPr>
            <a:normAutofit fontScale="77500" lnSpcReduction="20000"/>
          </a:bodyPr>
          <a:lstStyle/>
          <a:p>
            <a:pPr marL="457200" indent="-457200" algn="l">
              <a:buFont typeface="Wingdings" pitchFamily="2" charset="2"/>
              <a:buChar char="Ø"/>
            </a:pPr>
            <a:r>
              <a:rPr lang="en-GB" b="0" dirty="0">
                <a:solidFill>
                  <a:schemeClr val="tx2">
                    <a:lumMod val="75000"/>
                  </a:schemeClr>
                </a:solidFill>
              </a:rPr>
              <a:t>Producing a budget can give many advantages, but it has to be a working document and utilised within the operation routinely to have a control </a:t>
            </a:r>
            <a:r>
              <a:rPr lang="en-GB" b="0" dirty="0" smtClean="0">
                <a:solidFill>
                  <a:schemeClr val="tx2">
                    <a:lumMod val="75000"/>
                  </a:schemeClr>
                </a:solidFill>
              </a:rPr>
              <a:t>function</a:t>
            </a:r>
          </a:p>
          <a:p>
            <a:pPr marL="457200" indent="-457200" algn="l">
              <a:buFont typeface="Wingdings" pitchFamily="2" charset="2"/>
              <a:buChar char="Ø"/>
            </a:pPr>
            <a:r>
              <a:rPr lang="en-GB" b="0" dirty="0" smtClean="0">
                <a:solidFill>
                  <a:schemeClr val="tx2">
                    <a:lumMod val="75000"/>
                  </a:schemeClr>
                </a:solidFill>
              </a:rPr>
              <a:t>It </a:t>
            </a:r>
            <a:r>
              <a:rPr lang="en-GB" b="0" dirty="0">
                <a:solidFill>
                  <a:schemeClr val="tx2">
                    <a:lumMod val="75000"/>
                  </a:schemeClr>
                </a:solidFill>
              </a:rPr>
              <a:t>shows managers how they are doing in relation to the set </a:t>
            </a:r>
            <a:r>
              <a:rPr lang="en-GB" b="0" dirty="0" smtClean="0">
                <a:solidFill>
                  <a:schemeClr val="tx2">
                    <a:lumMod val="75000"/>
                  </a:schemeClr>
                </a:solidFill>
              </a:rPr>
              <a:t>targets</a:t>
            </a:r>
          </a:p>
          <a:p>
            <a:pPr marL="457200" indent="-457200" algn="l">
              <a:buFont typeface="Wingdings" pitchFamily="2" charset="2"/>
              <a:buChar char="Ø"/>
            </a:pPr>
            <a:r>
              <a:rPr lang="en-GB" b="0" dirty="0">
                <a:solidFill>
                  <a:schemeClr val="tx2">
                    <a:lumMod val="75000"/>
                  </a:schemeClr>
                </a:solidFill>
              </a:rPr>
              <a:t>I</a:t>
            </a:r>
            <a:r>
              <a:rPr lang="en-GB" b="0" dirty="0" smtClean="0">
                <a:solidFill>
                  <a:schemeClr val="tx2">
                    <a:lumMod val="75000"/>
                  </a:schemeClr>
                </a:solidFill>
              </a:rPr>
              <a:t>t </a:t>
            </a:r>
            <a:r>
              <a:rPr lang="en-GB" b="0" dirty="0">
                <a:solidFill>
                  <a:schemeClr val="tx2">
                    <a:lumMod val="75000"/>
                  </a:schemeClr>
                </a:solidFill>
              </a:rPr>
              <a:t>gives information to where operational issues might exist to aid management in operational control of the </a:t>
            </a:r>
            <a:r>
              <a:rPr lang="en-GB" b="0" dirty="0" smtClean="0">
                <a:solidFill>
                  <a:schemeClr val="tx2">
                    <a:lumMod val="75000"/>
                  </a:schemeClr>
                </a:solidFill>
              </a:rPr>
              <a:t>business</a:t>
            </a:r>
          </a:p>
          <a:p>
            <a:pPr marL="457200" indent="-457200" algn="l">
              <a:buFont typeface="Wingdings" pitchFamily="2" charset="2"/>
              <a:buChar char="Ø"/>
            </a:pPr>
            <a:r>
              <a:rPr lang="en-GB" b="0" dirty="0" smtClean="0">
                <a:solidFill>
                  <a:schemeClr val="tx2">
                    <a:lumMod val="75000"/>
                  </a:schemeClr>
                </a:solidFill>
              </a:rPr>
              <a:t>This </a:t>
            </a:r>
            <a:r>
              <a:rPr lang="en-GB" b="0" dirty="0">
                <a:solidFill>
                  <a:schemeClr val="tx2">
                    <a:lumMod val="75000"/>
                  </a:schemeClr>
                </a:solidFill>
              </a:rPr>
              <a:t>involves a comparison of budget to actual data to identify variances</a:t>
            </a:r>
            <a:endParaRPr lang="en-US" b="0" dirty="0">
              <a:solidFill>
                <a:schemeClr val="tx2">
                  <a:lumMod val="75000"/>
                </a:schemeClr>
              </a:solidFill>
            </a:endParaRPr>
          </a:p>
        </p:txBody>
      </p:sp>
    </p:spTree>
    <p:extLst>
      <p:ext uri="{BB962C8B-B14F-4D97-AF65-F5344CB8AC3E}">
        <p14:creationId xmlns:p14="http://schemas.microsoft.com/office/powerpoint/2010/main" val="10603030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Variances</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393820437"/>
              </p:ext>
            </p:extLst>
          </p:nvPr>
        </p:nvGraphicFramePr>
        <p:xfrm>
          <a:off x="1331640" y="3933056"/>
          <a:ext cx="6552728" cy="2160240"/>
        </p:xfrm>
        <a:graphic>
          <a:graphicData uri="http://schemas.openxmlformats.org/drawingml/2006/table">
            <a:tbl>
              <a:tblPr firstRow="1" firstCol="1" bandRow="1">
                <a:tableStyleId>{5C22544A-7EE6-4342-B048-85BDC9FD1C3A}</a:tableStyleId>
              </a:tblPr>
              <a:tblGrid>
                <a:gridCol w="3248063"/>
                <a:gridCol w="3304665"/>
              </a:tblGrid>
              <a:tr h="432048">
                <a:tc>
                  <a:txBody>
                    <a:bodyPr/>
                    <a:lstStyle/>
                    <a:p>
                      <a:pPr>
                        <a:lnSpc>
                          <a:spcPct val="115000"/>
                        </a:lnSpc>
                        <a:spcAft>
                          <a:spcPts val="0"/>
                        </a:spcAft>
                      </a:pPr>
                      <a:r>
                        <a:rPr lang="en-GB" sz="1800" dirty="0">
                          <a:effectLst/>
                          <a:latin typeface="Verdana" pitchFamily="34" charset="0"/>
                          <a:ea typeface="Verdana" pitchFamily="34" charset="0"/>
                          <a:cs typeface="Verdana" pitchFamily="34" charset="0"/>
                        </a:rPr>
                        <a:t>Variance:</a:t>
                      </a:r>
                    </a:p>
                  </a:txBody>
                  <a:tcPr marL="68580" marR="68580" marT="0" marB="0"/>
                </a:tc>
                <a:tc>
                  <a:txBody>
                    <a:bodyPr/>
                    <a:lstStyle/>
                    <a:p>
                      <a:pPr>
                        <a:lnSpc>
                          <a:spcPct val="115000"/>
                        </a:lnSpc>
                        <a:spcAft>
                          <a:spcPts val="0"/>
                        </a:spcAft>
                      </a:pPr>
                      <a:r>
                        <a:rPr lang="en-GB" sz="1800">
                          <a:effectLst/>
                          <a:latin typeface="Verdana" pitchFamily="34" charset="0"/>
                          <a:ea typeface="Verdana" pitchFamily="34" charset="0"/>
                          <a:cs typeface="Verdana" pitchFamily="34" charset="0"/>
                        </a:rPr>
                        <a:t>Impact on profit:</a:t>
                      </a:r>
                    </a:p>
                  </a:txBody>
                  <a:tcPr marL="68580" marR="68580" marT="0" marB="0"/>
                </a:tc>
              </a:tr>
              <a:tr h="432048">
                <a:tc>
                  <a:txBody>
                    <a:bodyPr/>
                    <a:lstStyle/>
                    <a:p>
                      <a:pPr>
                        <a:lnSpc>
                          <a:spcPct val="115000"/>
                        </a:lnSpc>
                        <a:spcAft>
                          <a:spcPts val="0"/>
                        </a:spcAft>
                      </a:pPr>
                      <a:r>
                        <a:rPr lang="en-GB" sz="1800" dirty="0">
                          <a:effectLst/>
                          <a:latin typeface="Verdana" pitchFamily="34" charset="0"/>
                          <a:ea typeface="Verdana" pitchFamily="34" charset="0"/>
                          <a:cs typeface="Verdana" pitchFamily="34" charset="0"/>
                        </a:rPr>
                        <a:t>Revenue up</a:t>
                      </a:r>
                    </a:p>
                  </a:txBody>
                  <a:tcPr marL="68580" marR="68580" marT="0" marB="0"/>
                </a:tc>
                <a:tc>
                  <a:txBody>
                    <a:bodyPr/>
                    <a:lstStyle/>
                    <a:p>
                      <a:pPr>
                        <a:lnSpc>
                          <a:spcPct val="115000"/>
                        </a:lnSpc>
                        <a:spcAft>
                          <a:spcPts val="0"/>
                        </a:spcAft>
                      </a:pPr>
                      <a:r>
                        <a:rPr lang="en-GB" sz="1800">
                          <a:effectLst/>
                          <a:latin typeface="Verdana" pitchFamily="34" charset="0"/>
                          <a:ea typeface="Verdana" pitchFamily="34" charset="0"/>
                          <a:cs typeface="Verdana" pitchFamily="34" charset="0"/>
                        </a:rPr>
                        <a:t>Favourable</a:t>
                      </a:r>
                    </a:p>
                  </a:txBody>
                  <a:tcPr marL="68580" marR="68580" marT="0" marB="0"/>
                </a:tc>
              </a:tr>
              <a:tr h="432048">
                <a:tc>
                  <a:txBody>
                    <a:bodyPr/>
                    <a:lstStyle/>
                    <a:p>
                      <a:pPr>
                        <a:lnSpc>
                          <a:spcPct val="115000"/>
                        </a:lnSpc>
                        <a:spcAft>
                          <a:spcPts val="0"/>
                        </a:spcAft>
                      </a:pPr>
                      <a:r>
                        <a:rPr lang="en-GB" sz="1800">
                          <a:effectLst/>
                          <a:latin typeface="Verdana" pitchFamily="34" charset="0"/>
                          <a:ea typeface="Verdana" pitchFamily="34" charset="0"/>
                          <a:cs typeface="Verdana" pitchFamily="34" charset="0"/>
                        </a:rPr>
                        <a:t>Revenue down</a:t>
                      </a:r>
                    </a:p>
                  </a:txBody>
                  <a:tcPr marL="68580" marR="68580" marT="0" marB="0"/>
                </a:tc>
                <a:tc>
                  <a:txBody>
                    <a:bodyPr/>
                    <a:lstStyle/>
                    <a:p>
                      <a:pPr>
                        <a:lnSpc>
                          <a:spcPct val="115000"/>
                        </a:lnSpc>
                        <a:spcAft>
                          <a:spcPts val="0"/>
                        </a:spcAft>
                      </a:pPr>
                      <a:r>
                        <a:rPr lang="en-GB" sz="1800" dirty="0">
                          <a:effectLst/>
                          <a:latin typeface="Verdana" pitchFamily="34" charset="0"/>
                          <a:ea typeface="Verdana" pitchFamily="34" charset="0"/>
                          <a:cs typeface="Verdana" pitchFamily="34" charset="0"/>
                        </a:rPr>
                        <a:t>Adverse</a:t>
                      </a:r>
                    </a:p>
                  </a:txBody>
                  <a:tcPr marL="68580" marR="68580" marT="0" marB="0"/>
                </a:tc>
              </a:tr>
              <a:tr h="432048">
                <a:tc>
                  <a:txBody>
                    <a:bodyPr/>
                    <a:lstStyle/>
                    <a:p>
                      <a:pPr>
                        <a:lnSpc>
                          <a:spcPct val="115000"/>
                        </a:lnSpc>
                        <a:spcAft>
                          <a:spcPts val="0"/>
                        </a:spcAft>
                      </a:pPr>
                      <a:r>
                        <a:rPr lang="en-GB" sz="1800" dirty="0">
                          <a:effectLst/>
                          <a:latin typeface="Verdana" pitchFamily="34" charset="0"/>
                          <a:ea typeface="Verdana" pitchFamily="34" charset="0"/>
                          <a:cs typeface="Verdana" pitchFamily="34" charset="0"/>
                        </a:rPr>
                        <a:t>Specific cost up</a:t>
                      </a:r>
                    </a:p>
                  </a:txBody>
                  <a:tcPr marL="68580" marR="68580" marT="0" marB="0"/>
                </a:tc>
                <a:tc>
                  <a:txBody>
                    <a:bodyPr/>
                    <a:lstStyle/>
                    <a:p>
                      <a:pPr>
                        <a:lnSpc>
                          <a:spcPct val="115000"/>
                        </a:lnSpc>
                        <a:spcAft>
                          <a:spcPts val="0"/>
                        </a:spcAft>
                      </a:pPr>
                      <a:r>
                        <a:rPr lang="en-GB" sz="1800">
                          <a:effectLst/>
                          <a:latin typeface="Verdana" pitchFamily="34" charset="0"/>
                          <a:ea typeface="Verdana" pitchFamily="34" charset="0"/>
                          <a:cs typeface="Verdana" pitchFamily="34" charset="0"/>
                        </a:rPr>
                        <a:t>Adverse</a:t>
                      </a:r>
                    </a:p>
                  </a:txBody>
                  <a:tcPr marL="68580" marR="68580" marT="0" marB="0"/>
                </a:tc>
              </a:tr>
              <a:tr h="432048">
                <a:tc>
                  <a:txBody>
                    <a:bodyPr/>
                    <a:lstStyle/>
                    <a:p>
                      <a:pPr>
                        <a:lnSpc>
                          <a:spcPct val="115000"/>
                        </a:lnSpc>
                        <a:spcAft>
                          <a:spcPts val="0"/>
                        </a:spcAft>
                      </a:pPr>
                      <a:r>
                        <a:rPr lang="en-GB" sz="1800">
                          <a:effectLst/>
                          <a:latin typeface="Verdana" pitchFamily="34" charset="0"/>
                          <a:ea typeface="Verdana" pitchFamily="34" charset="0"/>
                          <a:cs typeface="Verdana" pitchFamily="34" charset="0"/>
                        </a:rPr>
                        <a:t>Specific cost down</a:t>
                      </a:r>
                    </a:p>
                  </a:txBody>
                  <a:tcPr marL="68580" marR="68580" marT="0" marB="0"/>
                </a:tc>
                <a:tc>
                  <a:txBody>
                    <a:bodyPr/>
                    <a:lstStyle/>
                    <a:p>
                      <a:pPr>
                        <a:lnSpc>
                          <a:spcPct val="115000"/>
                        </a:lnSpc>
                        <a:spcAft>
                          <a:spcPts val="0"/>
                        </a:spcAft>
                      </a:pPr>
                      <a:r>
                        <a:rPr lang="en-GB" sz="1800" dirty="0">
                          <a:effectLst/>
                          <a:latin typeface="Verdana" pitchFamily="34" charset="0"/>
                          <a:ea typeface="Verdana" pitchFamily="34" charset="0"/>
                          <a:cs typeface="Verdana" pitchFamily="34" charset="0"/>
                        </a:rPr>
                        <a:t>Favourable</a:t>
                      </a:r>
                    </a:p>
                  </a:txBody>
                  <a:tcPr marL="68580" marR="68580" marT="0" marB="0"/>
                </a:tc>
              </a:tr>
            </a:tbl>
          </a:graphicData>
        </a:graphic>
      </p:graphicFrame>
      <p:sp>
        <p:nvSpPr>
          <p:cNvPr id="6" name="Rectangle 5"/>
          <p:cNvSpPr/>
          <p:nvPr/>
        </p:nvSpPr>
        <p:spPr>
          <a:xfrm>
            <a:off x="755576" y="1988840"/>
            <a:ext cx="7920880" cy="1754326"/>
          </a:xfrm>
          <a:prstGeom prst="rect">
            <a:avLst/>
          </a:prstGeom>
        </p:spPr>
        <p:txBody>
          <a:bodyPr wrap="square">
            <a:spAutoFit/>
          </a:bodyPr>
          <a:lstStyle/>
          <a:p>
            <a:pPr lvl="0" fontAlgn="base">
              <a:spcBef>
                <a:spcPct val="0"/>
              </a:spcBef>
              <a:spcAft>
                <a:spcPct val="0"/>
              </a:spcAft>
            </a:pPr>
            <a:r>
              <a:rPr lang="en-GB" dirty="0">
                <a:solidFill>
                  <a:schemeClr val="tx2">
                    <a:lumMod val="75000"/>
                  </a:schemeClr>
                </a:solidFill>
                <a:latin typeface="Verdana" pitchFamily="34" charset="0"/>
                <a:ea typeface="Verdana" pitchFamily="34" charset="0"/>
                <a:cs typeface="Verdana" pitchFamily="34" charset="0"/>
              </a:rPr>
              <a:t>Variances are always discussed in relation to their impact on profit.  All else being equal, does the variance have an adverse (A) or favourable (F) impact on profit</a:t>
            </a:r>
            <a:r>
              <a:rPr lang="en-GB" dirty="0" smtClean="0">
                <a:solidFill>
                  <a:schemeClr val="tx2">
                    <a:lumMod val="75000"/>
                  </a:schemeClr>
                </a:solidFill>
                <a:latin typeface="Verdana" pitchFamily="34" charset="0"/>
                <a:ea typeface="Verdana" pitchFamily="34" charset="0"/>
                <a:cs typeface="Verdana" pitchFamily="34" charset="0"/>
              </a:rPr>
              <a:t>?  </a:t>
            </a:r>
          </a:p>
          <a:p>
            <a:pPr lvl="0" fontAlgn="base">
              <a:spcBef>
                <a:spcPct val="0"/>
              </a:spcBef>
              <a:spcAft>
                <a:spcPct val="0"/>
              </a:spcAft>
            </a:pPr>
            <a:endParaRPr lang="en-GB" dirty="0">
              <a:solidFill>
                <a:schemeClr val="tx2">
                  <a:lumMod val="75000"/>
                </a:schemeClr>
              </a:solidFill>
              <a:latin typeface="Verdana" pitchFamily="34" charset="0"/>
              <a:ea typeface="Verdana" pitchFamily="34" charset="0"/>
              <a:cs typeface="Verdana" pitchFamily="34" charset="0"/>
            </a:endParaRPr>
          </a:p>
          <a:p>
            <a:pPr lvl="0" fontAlgn="base">
              <a:spcBef>
                <a:spcPct val="0"/>
              </a:spcBef>
              <a:spcAft>
                <a:spcPct val="0"/>
              </a:spcAft>
            </a:pPr>
            <a:r>
              <a:rPr lang="en-GB" dirty="0" smtClean="0">
                <a:solidFill>
                  <a:schemeClr val="tx2">
                    <a:lumMod val="75000"/>
                  </a:schemeClr>
                </a:solidFill>
                <a:latin typeface="Verdana" pitchFamily="34" charset="0"/>
                <a:ea typeface="Verdana" pitchFamily="34" charset="0"/>
                <a:cs typeface="Verdana" pitchFamily="34" charset="0"/>
              </a:rPr>
              <a:t>From a management perspective focus needs to be paid to ‘significant variances’.</a:t>
            </a:r>
            <a:endParaRPr lang="en-GB" dirty="0">
              <a:solidFill>
                <a:schemeClr val="tx2">
                  <a:lumMod val="75000"/>
                </a:schemeClr>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622571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Sid's </a:t>
            </a:r>
            <a:r>
              <a:rPr lang="en-US" b="1" dirty="0" smtClean="0">
                <a:solidFill>
                  <a:schemeClr val="bg1"/>
                </a:solidFill>
              </a:rPr>
              <a:t>Spit Roast</a:t>
            </a:r>
            <a:br>
              <a:rPr lang="en-US" b="1" dirty="0" smtClean="0">
                <a:solidFill>
                  <a:schemeClr val="bg1"/>
                </a:solidFill>
              </a:rPr>
            </a:br>
            <a:endParaRPr lang="en-US" b="1"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81667036"/>
              </p:ext>
            </p:extLst>
          </p:nvPr>
        </p:nvGraphicFramePr>
        <p:xfrm>
          <a:off x="827584" y="2708920"/>
          <a:ext cx="7776865" cy="1152129"/>
        </p:xfrm>
        <a:graphic>
          <a:graphicData uri="http://schemas.openxmlformats.org/drawingml/2006/table">
            <a:tbl>
              <a:tblPr firstRow="1" firstCol="1" bandRow="1">
                <a:tableStyleId>{5C22544A-7EE6-4342-B048-85BDC9FD1C3A}</a:tableStyleId>
              </a:tblPr>
              <a:tblGrid>
                <a:gridCol w="1656499"/>
                <a:gridCol w="1130925"/>
                <a:gridCol w="831769"/>
                <a:gridCol w="1163773"/>
                <a:gridCol w="830596"/>
                <a:gridCol w="1331534"/>
                <a:gridCol w="831769"/>
              </a:tblGrid>
              <a:tr h="227591">
                <a:tc>
                  <a:txBody>
                    <a:bodyPr/>
                    <a:lstStyle/>
                    <a:p>
                      <a:pPr>
                        <a:lnSpc>
                          <a:spcPct val="115000"/>
                        </a:lnSpc>
                        <a:spcAft>
                          <a:spcPts val="0"/>
                        </a:spcAft>
                      </a:pPr>
                      <a:r>
                        <a:rPr lang="en-GB" sz="1200" dirty="0">
                          <a:effectLst/>
                          <a:latin typeface="Verdana" pitchFamily="34" charset="0"/>
                          <a:ea typeface="Verdana" pitchFamily="34" charset="0"/>
                          <a:cs typeface="Verdana" pitchFamily="34" charset="0"/>
                        </a:rPr>
                        <a:t> </a:t>
                      </a:r>
                    </a:p>
                  </a:txBody>
                  <a:tcPr marL="68580" marR="68580" marT="0" marB="0"/>
                </a:tc>
                <a:tc>
                  <a:txBody>
                    <a:bodyPr/>
                    <a:lstStyle/>
                    <a:p>
                      <a:pPr algn="r">
                        <a:lnSpc>
                          <a:spcPct val="115000"/>
                        </a:lnSpc>
                        <a:spcAft>
                          <a:spcPts val="0"/>
                        </a:spcAft>
                      </a:pPr>
                      <a:r>
                        <a:rPr lang="en-GB" sz="1200">
                          <a:effectLst/>
                          <a:latin typeface="Verdana" pitchFamily="34" charset="0"/>
                          <a:ea typeface="Verdana" pitchFamily="34" charset="0"/>
                          <a:cs typeface="Verdana" pitchFamily="34" charset="0"/>
                        </a:rPr>
                        <a:t>Budget</a:t>
                      </a:r>
                    </a:p>
                  </a:txBody>
                  <a:tcPr marL="68580" marR="68580" marT="0" marB="0"/>
                </a:tc>
                <a:tc>
                  <a:txBody>
                    <a:bodyPr/>
                    <a:lstStyle/>
                    <a:p>
                      <a:pPr algn="r">
                        <a:lnSpc>
                          <a:spcPct val="115000"/>
                        </a:lnSpc>
                        <a:spcAft>
                          <a:spcPts val="0"/>
                        </a:spcAft>
                      </a:pPr>
                      <a:r>
                        <a:rPr lang="en-GB" sz="1200">
                          <a:effectLst/>
                          <a:latin typeface="Verdana" pitchFamily="34" charset="0"/>
                          <a:ea typeface="Verdana" pitchFamily="34" charset="0"/>
                          <a:cs typeface="Verdana" pitchFamily="34" charset="0"/>
                        </a:rPr>
                        <a:t>%</a:t>
                      </a:r>
                    </a:p>
                  </a:txBody>
                  <a:tcPr marL="68580" marR="68580" marT="0" marB="0"/>
                </a:tc>
                <a:tc>
                  <a:txBody>
                    <a:bodyPr/>
                    <a:lstStyle/>
                    <a:p>
                      <a:pPr algn="r">
                        <a:lnSpc>
                          <a:spcPct val="115000"/>
                        </a:lnSpc>
                        <a:spcAft>
                          <a:spcPts val="0"/>
                        </a:spcAft>
                      </a:pPr>
                      <a:r>
                        <a:rPr lang="en-GB" sz="1200">
                          <a:effectLst/>
                          <a:latin typeface="Verdana" pitchFamily="34" charset="0"/>
                          <a:ea typeface="Verdana" pitchFamily="34" charset="0"/>
                          <a:cs typeface="Verdana" pitchFamily="34" charset="0"/>
                        </a:rPr>
                        <a:t>Actual</a:t>
                      </a:r>
                    </a:p>
                  </a:txBody>
                  <a:tcPr marL="68580" marR="68580" marT="0" marB="0"/>
                </a:tc>
                <a:tc>
                  <a:txBody>
                    <a:bodyPr/>
                    <a:lstStyle/>
                    <a:p>
                      <a:pPr algn="r">
                        <a:lnSpc>
                          <a:spcPct val="115000"/>
                        </a:lnSpc>
                        <a:spcAft>
                          <a:spcPts val="0"/>
                        </a:spcAft>
                      </a:pPr>
                      <a:r>
                        <a:rPr lang="en-GB" sz="1200">
                          <a:effectLst/>
                          <a:latin typeface="Verdana" pitchFamily="34" charset="0"/>
                          <a:ea typeface="Verdana" pitchFamily="34" charset="0"/>
                          <a:cs typeface="Verdana" pitchFamily="34" charset="0"/>
                        </a:rPr>
                        <a:t>%</a:t>
                      </a:r>
                    </a:p>
                  </a:txBody>
                  <a:tcPr marL="68580" marR="68580" marT="0" marB="0"/>
                </a:tc>
                <a:tc>
                  <a:txBody>
                    <a:bodyPr/>
                    <a:lstStyle/>
                    <a:p>
                      <a:pPr algn="r">
                        <a:lnSpc>
                          <a:spcPct val="115000"/>
                        </a:lnSpc>
                        <a:spcAft>
                          <a:spcPts val="0"/>
                        </a:spcAft>
                      </a:pPr>
                      <a:r>
                        <a:rPr lang="en-GB" sz="1200">
                          <a:effectLst/>
                          <a:latin typeface="Verdana" pitchFamily="34" charset="0"/>
                          <a:ea typeface="Verdana" pitchFamily="34" charset="0"/>
                          <a:cs typeface="Verdana" pitchFamily="34" charset="0"/>
                        </a:rPr>
                        <a:t>Variance</a:t>
                      </a:r>
                    </a:p>
                  </a:txBody>
                  <a:tcPr marL="68580" marR="68580" marT="0" marB="0"/>
                </a:tc>
                <a:tc>
                  <a:txBody>
                    <a:bodyPr/>
                    <a:lstStyle/>
                    <a:p>
                      <a:pPr algn="r">
                        <a:lnSpc>
                          <a:spcPct val="115000"/>
                        </a:lnSpc>
                        <a:spcAft>
                          <a:spcPts val="0"/>
                        </a:spcAft>
                      </a:pPr>
                      <a:r>
                        <a:rPr lang="en-GB" sz="1200">
                          <a:effectLst/>
                          <a:latin typeface="Verdana" pitchFamily="34" charset="0"/>
                          <a:ea typeface="Verdana" pitchFamily="34" charset="0"/>
                          <a:cs typeface="Verdana" pitchFamily="34" charset="0"/>
                        </a:rPr>
                        <a:t>%</a:t>
                      </a:r>
                    </a:p>
                  </a:txBody>
                  <a:tcPr marL="68580" marR="68580" marT="0" marB="0"/>
                </a:tc>
              </a:tr>
              <a:tr h="469356">
                <a:tc>
                  <a:txBody>
                    <a:bodyPr/>
                    <a:lstStyle/>
                    <a:p>
                      <a:pPr>
                        <a:lnSpc>
                          <a:spcPct val="115000"/>
                        </a:lnSpc>
                        <a:spcAft>
                          <a:spcPts val="0"/>
                        </a:spcAft>
                      </a:pPr>
                      <a:r>
                        <a:rPr lang="en-GB" sz="1200" dirty="0">
                          <a:effectLst/>
                          <a:latin typeface="Verdana" pitchFamily="34" charset="0"/>
                          <a:ea typeface="Verdana" pitchFamily="34" charset="0"/>
                          <a:cs typeface="Verdana" pitchFamily="34" charset="0"/>
                        </a:rPr>
                        <a:t>Sales Revenue</a:t>
                      </a:r>
                    </a:p>
                  </a:txBody>
                  <a:tcPr marL="68580" marR="68580" marT="0" marB="0"/>
                </a:tc>
                <a:tc>
                  <a:txBody>
                    <a:bodyPr/>
                    <a:lstStyle/>
                    <a:p>
                      <a:pPr algn="r">
                        <a:lnSpc>
                          <a:spcPct val="115000"/>
                        </a:lnSpc>
                        <a:spcAft>
                          <a:spcPts val="0"/>
                        </a:spcAft>
                      </a:pPr>
                      <a:r>
                        <a:rPr lang="en-GB" sz="1200" dirty="0">
                          <a:solidFill>
                            <a:schemeClr val="tx2">
                              <a:lumMod val="75000"/>
                            </a:schemeClr>
                          </a:solidFill>
                          <a:effectLst/>
                          <a:latin typeface="Verdana" pitchFamily="34" charset="0"/>
                          <a:ea typeface="Verdana" pitchFamily="34" charset="0"/>
                          <a:cs typeface="Verdana" pitchFamily="34" charset="0"/>
                        </a:rPr>
                        <a:t>£13,500</a:t>
                      </a:r>
                    </a:p>
                  </a:txBody>
                  <a:tcPr marL="68580" marR="68580" marT="0" marB="0"/>
                </a:tc>
                <a:tc>
                  <a:txBody>
                    <a:bodyPr/>
                    <a:lstStyle/>
                    <a:p>
                      <a:pPr algn="r">
                        <a:lnSpc>
                          <a:spcPct val="115000"/>
                        </a:lnSpc>
                        <a:spcAft>
                          <a:spcPts val="0"/>
                        </a:spcAft>
                      </a:pPr>
                      <a:r>
                        <a:rPr lang="en-GB" sz="1200" dirty="0">
                          <a:solidFill>
                            <a:schemeClr val="tx2">
                              <a:lumMod val="75000"/>
                            </a:schemeClr>
                          </a:solidFill>
                          <a:effectLst/>
                          <a:latin typeface="Verdana" pitchFamily="34" charset="0"/>
                          <a:ea typeface="Verdana" pitchFamily="34" charset="0"/>
                          <a:cs typeface="Verdana" pitchFamily="34" charset="0"/>
                        </a:rPr>
                        <a:t>100%</a:t>
                      </a:r>
                    </a:p>
                  </a:txBody>
                  <a:tcPr marL="68580" marR="68580" marT="0" marB="0"/>
                </a:tc>
                <a:tc>
                  <a:txBody>
                    <a:bodyPr/>
                    <a:lstStyle/>
                    <a:p>
                      <a:pPr algn="r">
                        <a:lnSpc>
                          <a:spcPct val="115000"/>
                        </a:lnSpc>
                        <a:spcAft>
                          <a:spcPts val="0"/>
                        </a:spcAft>
                      </a:pPr>
                      <a:r>
                        <a:rPr lang="en-GB" sz="1200" dirty="0">
                          <a:solidFill>
                            <a:schemeClr val="tx2">
                              <a:lumMod val="75000"/>
                            </a:schemeClr>
                          </a:solidFill>
                          <a:effectLst/>
                          <a:latin typeface="Verdana" pitchFamily="34" charset="0"/>
                          <a:ea typeface="Verdana" pitchFamily="34" charset="0"/>
                          <a:cs typeface="Verdana" pitchFamily="34" charset="0"/>
                        </a:rPr>
                        <a:t>£12,000</a:t>
                      </a:r>
                    </a:p>
                  </a:txBody>
                  <a:tcPr marL="68580" marR="68580" marT="0" marB="0"/>
                </a:tc>
                <a:tc>
                  <a:txBody>
                    <a:bodyPr/>
                    <a:lstStyle/>
                    <a:p>
                      <a:pPr algn="r">
                        <a:lnSpc>
                          <a:spcPct val="115000"/>
                        </a:lnSpc>
                        <a:spcAft>
                          <a:spcPts val="0"/>
                        </a:spcAft>
                      </a:pPr>
                      <a:r>
                        <a:rPr lang="en-GB" sz="1200" dirty="0">
                          <a:solidFill>
                            <a:schemeClr val="tx2">
                              <a:lumMod val="75000"/>
                            </a:schemeClr>
                          </a:solidFill>
                          <a:effectLst/>
                          <a:latin typeface="Verdana" pitchFamily="34" charset="0"/>
                          <a:ea typeface="Verdana" pitchFamily="34" charset="0"/>
                          <a:cs typeface="Verdana" pitchFamily="34" charset="0"/>
                        </a:rPr>
                        <a:t>100%</a:t>
                      </a:r>
                    </a:p>
                  </a:txBody>
                  <a:tcPr marL="68580" marR="68580" marT="0" marB="0"/>
                </a:tc>
                <a:tc>
                  <a:txBody>
                    <a:bodyPr/>
                    <a:lstStyle/>
                    <a:p>
                      <a:pPr algn="r">
                        <a:lnSpc>
                          <a:spcPct val="115000"/>
                        </a:lnSpc>
                        <a:spcAft>
                          <a:spcPts val="0"/>
                        </a:spcAft>
                      </a:pPr>
                      <a:r>
                        <a:rPr lang="en-GB" sz="1200" dirty="0">
                          <a:solidFill>
                            <a:schemeClr val="tx2">
                              <a:lumMod val="75000"/>
                            </a:schemeClr>
                          </a:solidFill>
                          <a:effectLst/>
                          <a:latin typeface="Verdana" pitchFamily="34" charset="0"/>
                          <a:ea typeface="Verdana" pitchFamily="34" charset="0"/>
                          <a:cs typeface="Verdana" pitchFamily="34" charset="0"/>
                        </a:rPr>
                        <a:t>£1,500 A</a:t>
                      </a:r>
                    </a:p>
                  </a:txBody>
                  <a:tcPr marL="68580" marR="68580" marT="0" marB="0"/>
                </a:tc>
                <a:tc>
                  <a:txBody>
                    <a:bodyPr/>
                    <a:lstStyle/>
                    <a:p>
                      <a:pPr algn="r">
                        <a:lnSpc>
                          <a:spcPct val="115000"/>
                        </a:lnSpc>
                        <a:spcAft>
                          <a:spcPts val="0"/>
                        </a:spcAft>
                      </a:pPr>
                      <a:r>
                        <a:rPr lang="en-GB" sz="1200">
                          <a:solidFill>
                            <a:schemeClr val="tx2">
                              <a:lumMod val="75000"/>
                            </a:schemeClr>
                          </a:solidFill>
                          <a:effectLst/>
                          <a:latin typeface="Verdana" pitchFamily="34" charset="0"/>
                          <a:ea typeface="Verdana" pitchFamily="34" charset="0"/>
                          <a:cs typeface="Verdana" pitchFamily="34" charset="0"/>
                        </a:rPr>
                        <a:t>11%</a:t>
                      </a:r>
                    </a:p>
                  </a:txBody>
                  <a:tcPr marL="68580" marR="68580" marT="0" marB="0"/>
                </a:tc>
              </a:tr>
              <a:tr h="227591">
                <a:tc>
                  <a:txBody>
                    <a:bodyPr/>
                    <a:lstStyle/>
                    <a:p>
                      <a:pPr>
                        <a:lnSpc>
                          <a:spcPct val="115000"/>
                        </a:lnSpc>
                        <a:spcAft>
                          <a:spcPts val="0"/>
                        </a:spcAft>
                      </a:pPr>
                      <a:r>
                        <a:rPr lang="en-GB" sz="1200">
                          <a:effectLst/>
                          <a:latin typeface="Verdana" pitchFamily="34" charset="0"/>
                          <a:ea typeface="Verdana" pitchFamily="34" charset="0"/>
                          <a:cs typeface="Verdana" pitchFamily="34" charset="0"/>
                        </a:rPr>
                        <a:t>Food costs</a:t>
                      </a:r>
                    </a:p>
                  </a:txBody>
                  <a:tcPr marL="68580" marR="68580" marT="0" marB="0"/>
                </a:tc>
                <a:tc>
                  <a:txBody>
                    <a:bodyPr/>
                    <a:lstStyle/>
                    <a:p>
                      <a:pPr algn="r">
                        <a:lnSpc>
                          <a:spcPct val="115000"/>
                        </a:lnSpc>
                        <a:spcAft>
                          <a:spcPts val="0"/>
                        </a:spcAft>
                      </a:pPr>
                      <a:r>
                        <a:rPr lang="en-GB" sz="1200" u="sng" dirty="0">
                          <a:solidFill>
                            <a:schemeClr val="tx2">
                              <a:lumMod val="75000"/>
                            </a:schemeClr>
                          </a:solidFill>
                          <a:effectLst/>
                          <a:latin typeface="Verdana" pitchFamily="34" charset="0"/>
                          <a:ea typeface="Verdana" pitchFamily="34" charset="0"/>
                          <a:cs typeface="Verdana" pitchFamily="34" charset="0"/>
                        </a:rPr>
                        <a:t>£4,500</a:t>
                      </a:r>
                    </a:p>
                  </a:txBody>
                  <a:tcPr marL="68580" marR="68580" marT="0" marB="0"/>
                </a:tc>
                <a:tc>
                  <a:txBody>
                    <a:bodyPr/>
                    <a:lstStyle/>
                    <a:p>
                      <a:pPr algn="r">
                        <a:lnSpc>
                          <a:spcPct val="115000"/>
                        </a:lnSpc>
                        <a:spcAft>
                          <a:spcPts val="0"/>
                        </a:spcAft>
                      </a:pPr>
                      <a:r>
                        <a:rPr lang="en-GB" sz="1200">
                          <a:solidFill>
                            <a:schemeClr val="tx2">
                              <a:lumMod val="75000"/>
                            </a:schemeClr>
                          </a:solidFill>
                          <a:effectLst/>
                          <a:latin typeface="Verdana" pitchFamily="34" charset="0"/>
                          <a:ea typeface="Verdana" pitchFamily="34" charset="0"/>
                          <a:cs typeface="Verdana" pitchFamily="34" charset="0"/>
                        </a:rPr>
                        <a:t>33%</a:t>
                      </a:r>
                    </a:p>
                  </a:txBody>
                  <a:tcPr marL="68580" marR="68580" marT="0" marB="0"/>
                </a:tc>
                <a:tc>
                  <a:txBody>
                    <a:bodyPr/>
                    <a:lstStyle/>
                    <a:p>
                      <a:pPr algn="r">
                        <a:lnSpc>
                          <a:spcPct val="115000"/>
                        </a:lnSpc>
                        <a:spcAft>
                          <a:spcPts val="0"/>
                        </a:spcAft>
                      </a:pPr>
                      <a:r>
                        <a:rPr lang="en-GB" sz="1200" u="sng" dirty="0">
                          <a:solidFill>
                            <a:schemeClr val="tx2">
                              <a:lumMod val="75000"/>
                            </a:schemeClr>
                          </a:solidFill>
                          <a:effectLst/>
                          <a:latin typeface="Verdana" pitchFamily="34" charset="0"/>
                          <a:ea typeface="Verdana" pitchFamily="34" charset="0"/>
                          <a:cs typeface="Verdana" pitchFamily="34" charset="0"/>
                        </a:rPr>
                        <a:t>£4,200</a:t>
                      </a:r>
                    </a:p>
                  </a:txBody>
                  <a:tcPr marL="68580" marR="68580" marT="0" marB="0"/>
                </a:tc>
                <a:tc>
                  <a:txBody>
                    <a:bodyPr/>
                    <a:lstStyle/>
                    <a:p>
                      <a:pPr algn="r">
                        <a:lnSpc>
                          <a:spcPct val="115000"/>
                        </a:lnSpc>
                        <a:spcAft>
                          <a:spcPts val="0"/>
                        </a:spcAft>
                      </a:pPr>
                      <a:r>
                        <a:rPr lang="en-GB" sz="1200">
                          <a:solidFill>
                            <a:schemeClr val="tx2">
                              <a:lumMod val="75000"/>
                            </a:schemeClr>
                          </a:solidFill>
                          <a:effectLst/>
                          <a:latin typeface="Verdana" pitchFamily="34" charset="0"/>
                          <a:ea typeface="Verdana" pitchFamily="34" charset="0"/>
                          <a:cs typeface="Verdana" pitchFamily="34" charset="0"/>
                        </a:rPr>
                        <a:t>35%</a:t>
                      </a:r>
                    </a:p>
                  </a:txBody>
                  <a:tcPr marL="68580" marR="68580" marT="0" marB="0"/>
                </a:tc>
                <a:tc>
                  <a:txBody>
                    <a:bodyPr/>
                    <a:lstStyle/>
                    <a:p>
                      <a:pPr algn="r">
                        <a:lnSpc>
                          <a:spcPct val="115000"/>
                        </a:lnSpc>
                        <a:spcAft>
                          <a:spcPts val="0"/>
                        </a:spcAft>
                      </a:pPr>
                      <a:r>
                        <a:rPr lang="en-GB" sz="1200" u="sng" dirty="0">
                          <a:solidFill>
                            <a:schemeClr val="tx2">
                              <a:lumMod val="75000"/>
                            </a:schemeClr>
                          </a:solidFill>
                          <a:effectLst/>
                          <a:latin typeface="Verdana" pitchFamily="34" charset="0"/>
                          <a:ea typeface="Verdana" pitchFamily="34" charset="0"/>
                          <a:cs typeface="Verdana" pitchFamily="34" charset="0"/>
                        </a:rPr>
                        <a:t>£300 F</a:t>
                      </a:r>
                    </a:p>
                  </a:txBody>
                  <a:tcPr marL="68580" marR="68580" marT="0" marB="0"/>
                </a:tc>
                <a:tc>
                  <a:txBody>
                    <a:bodyPr/>
                    <a:lstStyle/>
                    <a:p>
                      <a:pPr algn="r">
                        <a:lnSpc>
                          <a:spcPct val="115000"/>
                        </a:lnSpc>
                        <a:spcAft>
                          <a:spcPts val="0"/>
                        </a:spcAft>
                      </a:pPr>
                      <a:r>
                        <a:rPr lang="en-GB" sz="1200" dirty="0">
                          <a:solidFill>
                            <a:schemeClr val="tx2">
                              <a:lumMod val="75000"/>
                            </a:schemeClr>
                          </a:solidFill>
                          <a:effectLst/>
                          <a:latin typeface="Verdana" pitchFamily="34" charset="0"/>
                          <a:ea typeface="Verdana" pitchFamily="34" charset="0"/>
                          <a:cs typeface="Verdana" pitchFamily="34" charset="0"/>
                        </a:rPr>
                        <a:t>7%</a:t>
                      </a:r>
                    </a:p>
                  </a:txBody>
                  <a:tcPr marL="68580" marR="68580" marT="0" marB="0"/>
                </a:tc>
              </a:tr>
              <a:tr h="227591">
                <a:tc>
                  <a:txBody>
                    <a:bodyPr/>
                    <a:lstStyle/>
                    <a:p>
                      <a:pPr>
                        <a:lnSpc>
                          <a:spcPct val="115000"/>
                        </a:lnSpc>
                        <a:spcAft>
                          <a:spcPts val="0"/>
                        </a:spcAft>
                      </a:pPr>
                      <a:r>
                        <a:rPr lang="en-GB" sz="1200">
                          <a:effectLst/>
                          <a:latin typeface="Verdana" pitchFamily="34" charset="0"/>
                          <a:ea typeface="Verdana" pitchFamily="34" charset="0"/>
                          <a:cs typeface="Verdana" pitchFamily="34" charset="0"/>
                        </a:rPr>
                        <a:t>Gross Profit</a:t>
                      </a:r>
                    </a:p>
                  </a:txBody>
                  <a:tcPr marL="68580" marR="68580" marT="0" marB="0"/>
                </a:tc>
                <a:tc>
                  <a:txBody>
                    <a:bodyPr/>
                    <a:lstStyle/>
                    <a:p>
                      <a:pPr algn="r">
                        <a:lnSpc>
                          <a:spcPct val="115000"/>
                        </a:lnSpc>
                        <a:spcAft>
                          <a:spcPts val="0"/>
                        </a:spcAft>
                      </a:pPr>
                      <a:r>
                        <a:rPr lang="en-GB" sz="1200" u="dbl">
                          <a:solidFill>
                            <a:schemeClr val="tx2">
                              <a:lumMod val="75000"/>
                            </a:schemeClr>
                          </a:solidFill>
                          <a:effectLst/>
                          <a:latin typeface="Verdana" pitchFamily="34" charset="0"/>
                          <a:ea typeface="Verdana" pitchFamily="34" charset="0"/>
                          <a:cs typeface="Verdana" pitchFamily="34" charset="0"/>
                        </a:rPr>
                        <a:t>£9,000</a:t>
                      </a:r>
                      <a:endParaRPr lang="en-GB" sz="1200">
                        <a:solidFill>
                          <a:schemeClr val="tx2">
                            <a:lumMod val="75000"/>
                          </a:schemeClr>
                        </a:solidFill>
                        <a:effectLst/>
                        <a:latin typeface="Verdana" pitchFamily="34" charset="0"/>
                        <a:ea typeface="Verdana" pitchFamily="34" charset="0"/>
                        <a:cs typeface="Verdana" pitchFamily="34" charset="0"/>
                      </a:endParaRPr>
                    </a:p>
                  </a:txBody>
                  <a:tcPr marL="68580" marR="68580" marT="0" marB="0"/>
                </a:tc>
                <a:tc>
                  <a:txBody>
                    <a:bodyPr/>
                    <a:lstStyle/>
                    <a:p>
                      <a:pPr algn="r">
                        <a:lnSpc>
                          <a:spcPct val="115000"/>
                        </a:lnSpc>
                        <a:spcAft>
                          <a:spcPts val="0"/>
                        </a:spcAft>
                      </a:pPr>
                      <a:r>
                        <a:rPr lang="en-GB" sz="1200">
                          <a:solidFill>
                            <a:schemeClr val="tx2">
                              <a:lumMod val="75000"/>
                            </a:schemeClr>
                          </a:solidFill>
                          <a:effectLst/>
                          <a:latin typeface="Verdana" pitchFamily="34" charset="0"/>
                          <a:ea typeface="Verdana" pitchFamily="34" charset="0"/>
                          <a:cs typeface="Verdana" pitchFamily="34" charset="0"/>
                        </a:rPr>
                        <a:t>67%</a:t>
                      </a:r>
                    </a:p>
                  </a:txBody>
                  <a:tcPr marL="68580" marR="68580" marT="0" marB="0"/>
                </a:tc>
                <a:tc>
                  <a:txBody>
                    <a:bodyPr/>
                    <a:lstStyle/>
                    <a:p>
                      <a:pPr algn="r">
                        <a:lnSpc>
                          <a:spcPct val="115000"/>
                        </a:lnSpc>
                        <a:spcAft>
                          <a:spcPts val="0"/>
                        </a:spcAft>
                      </a:pPr>
                      <a:r>
                        <a:rPr lang="en-GB" sz="1200" u="dbl">
                          <a:solidFill>
                            <a:schemeClr val="tx2">
                              <a:lumMod val="75000"/>
                            </a:schemeClr>
                          </a:solidFill>
                          <a:effectLst/>
                          <a:latin typeface="Verdana" pitchFamily="34" charset="0"/>
                          <a:ea typeface="Verdana" pitchFamily="34" charset="0"/>
                          <a:cs typeface="Verdana" pitchFamily="34" charset="0"/>
                        </a:rPr>
                        <a:t>£7,800</a:t>
                      </a:r>
                      <a:endParaRPr lang="en-GB" sz="1200">
                        <a:solidFill>
                          <a:schemeClr val="tx2">
                            <a:lumMod val="75000"/>
                          </a:schemeClr>
                        </a:solidFill>
                        <a:effectLst/>
                        <a:latin typeface="Verdana" pitchFamily="34" charset="0"/>
                        <a:ea typeface="Verdana" pitchFamily="34" charset="0"/>
                        <a:cs typeface="Verdana" pitchFamily="34" charset="0"/>
                      </a:endParaRPr>
                    </a:p>
                  </a:txBody>
                  <a:tcPr marL="68580" marR="68580" marT="0" marB="0"/>
                </a:tc>
                <a:tc>
                  <a:txBody>
                    <a:bodyPr/>
                    <a:lstStyle/>
                    <a:p>
                      <a:pPr algn="r">
                        <a:lnSpc>
                          <a:spcPct val="115000"/>
                        </a:lnSpc>
                        <a:spcAft>
                          <a:spcPts val="0"/>
                        </a:spcAft>
                      </a:pPr>
                      <a:r>
                        <a:rPr lang="en-GB" sz="1200">
                          <a:solidFill>
                            <a:schemeClr val="tx2">
                              <a:lumMod val="75000"/>
                            </a:schemeClr>
                          </a:solidFill>
                          <a:effectLst/>
                          <a:latin typeface="Verdana" pitchFamily="34" charset="0"/>
                          <a:ea typeface="Verdana" pitchFamily="34" charset="0"/>
                          <a:cs typeface="Verdana" pitchFamily="34" charset="0"/>
                        </a:rPr>
                        <a:t>65%</a:t>
                      </a:r>
                    </a:p>
                  </a:txBody>
                  <a:tcPr marL="68580" marR="68580" marT="0" marB="0"/>
                </a:tc>
                <a:tc>
                  <a:txBody>
                    <a:bodyPr/>
                    <a:lstStyle/>
                    <a:p>
                      <a:pPr algn="r">
                        <a:lnSpc>
                          <a:spcPct val="115000"/>
                        </a:lnSpc>
                        <a:spcAft>
                          <a:spcPts val="0"/>
                        </a:spcAft>
                      </a:pPr>
                      <a:r>
                        <a:rPr lang="en-GB" sz="1200" u="dbl">
                          <a:solidFill>
                            <a:schemeClr val="tx2">
                              <a:lumMod val="75000"/>
                            </a:schemeClr>
                          </a:solidFill>
                          <a:effectLst/>
                          <a:latin typeface="Verdana" pitchFamily="34" charset="0"/>
                          <a:ea typeface="Verdana" pitchFamily="34" charset="0"/>
                          <a:cs typeface="Verdana" pitchFamily="34" charset="0"/>
                        </a:rPr>
                        <a:t>£1,200 A</a:t>
                      </a:r>
                      <a:endParaRPr lang="en-GB" sz="1200">
                        <a:solidFill>
                          <a:schemeClr val="tx2">
                            <a:lumMod val="75000"/>
                          </a:schemeClr>
                        </a:solidFill>
                        <a:effectLst/>
                        <a:latin typeface="Verdana" pitchFamily="34" charset="0"/>
                        <a:ea typeface="Verdana" pitchFamily="34" charset="0"/>
                        <a:cs typeface="Verdana" pitchFamily="34" charset="0"/>
                      </a:endParaRPr>
                    </a:p>
                  </a:txBody>
                  <a:tcPr marL="68580" marR="68580" marT="0" marB="0"/>
                </a:tc>
                <a:tc>
                  <a:txBody>
                    <a:bodyPr/>
                    <a:lstStyle/>
                    <a:p>
                      <a:pPr algn="r">
                        <a:lnSpc>
                          <a:spcPct val="115000"/>
                        </a:lnSpc>
                        <a:spcAft>
                          <a:spcPts val="0"/>
                        </a:spcAft>
                      </a:pPr>
                      <a:r>
                        <a:rPr lang="en-GB" sz="1200" dirty="0">
                          <a:solidFill>
                            <a:schemeClr val="tx2">
                              <a:lumMod val="75000"/>
                            </a:schemeClr>
                          </a:solidFill>
                          <a:effectLst/>
                          <a:latin typeface="Verdana" pitchFamily="34" charset="0"/>
                          <a:ea typeface="Verdana" pitchFamily="34" charset="0"/>
                          <a:cs typeface="Verdana" pitchFamily="34" charset="0"/>
                        </a:rPr>
                        <a:t>13%</a:t>
                      </a:r>
                    </a:p>
                  </a:txBody>
                  <a:tcPr marL="68580" marR="68580" marT="0" marB="0"/>
                </a:tc>
              </a:tr>
            </a:tbl>
          </a:graphicData>
        </a:graphic>
      </p:graphicFrame>
      <p:sp>
        <p:nvSpPr>
          <p:cNvPr id="5" name="Rectangle 1"/>
          <p:cNvSpPr>
            <a:spLocks noGrp="1" noChangeArrowheads="1"/>
          </p:cNvSpPr>
          <p:nvPr>
            <p:ph type="subTitle" idx="1"/>
          </p:nvPr>
        </p:nvSpPr>
        <p:spPr bwMode="auto">
          <a:xfrm>
            <a:off x="719572" y="4005064"/>
            <a:ext cx="8208912"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l" fontAlgn="base">
              <a:spcBef>
                <a:spcPct val="0"/>
              </a:spcBef>
              <a:spcAft>
                <a:spcPct val="0"/>
              </a:spcAft>
            </a:pPr>
            <a:r>
              <a:rPr lang="en-GB" sz="1400" b="0" dirty="0" smtClean="0">
                <a:solidFill>
                  <a:schemeClr val="tx2">
                    <a:lumMod val="75000"/>
                  </a:schemeClr>
                </a:solidFill>
                <a:ea typeface="Verdana" pitchFamily="34" charset="0"/>
                <a:cs typeface="Verdana" pitchFamily="34" charset="0"/>
              </a:rPr>
              <a:t>This does not answer all of Sid’s management questions though -  </a:t>
            </a:r>
            <a:endParaRPr lang="en-GB" sz="1400" b="0" dirty="0">
              <a:solidFill>
                <a:schemeClr val="tx2">
                  <a:lumMod val="75000"/>
                </a:schemeClr>
              </a:solidFill>
              <a:ea typeface="Verdana" pitchFamily="34" charset="0"/>
              <a:cs typeface="Verdana" pitchFamily="34" charset="0"/>
            </a:endParaRPr>
          </a:p>
          <a:p>
            <a:pPr lvl="0" algn="l" fontAlgn="base">
              <a:spcBef>
                <a:spcPct val="0"/>
              </a:spcBef>
              <a:spcAft>
                <a:spcPct val="0"/>
              </a:spcAft>
            </a:pPr>
            <a:r>
              <a:rPr lang="en-GB" sz="1400" b="0" dirty="0">
                <a:solidFill>
                  <a:schemeClr val="tx2">
                    <a:lumMod val="75000"/>
                  </a:schemeClr>
                </a:solidFill>
                <a:ea typeface="Verdana" pitchFamily="34" charset="0"/>
                <a:cs typeface="Verdana" pitchFamily="34" charset="0"/>
              </a:rPr>
              <a:t>Why has the sales revenue gone down? – difference in sales volume, selling price, or both?</a:t>
            </a:r>
          </a:p>
          <a:p>
            <a:pPr lvl="0" algn="l" fontAlgn="base">
              <a:spcBef>
                <a:spcPct val="0"/>
              </a:spcBef>
              <a:spcAft>
                <a:spcPct val="0"/>
              </a:spcAft>
            </a:pPr>
            <a:r>
              <a:rPr lang="en-GB" sz="1400" b="0" dirty="0">
                <a:solidFill>
                  <a:schemeClr val="tx2">
                    <a:lumMod val="75000"/>
                  </a:schemeClr>
                </a:solidFill>
                <a:ea typeface="Verdana" pitchFamily="34" charset="0"/>
                <a:cs typeface="Verdana" pitchFamily="34" charset="0"/>
              </a:rPr>
              <a:t>Why has the food cost gone down? – as a variable cost, is it still the same per unit, but we sold less? – is it the quantity of ingredients used (portion size)? – or the price per kg that has changed?</a:t>
            </a:r>
          </a:p>
          <a:p>
            <a:pPr lvl="0" algn="l" fontAlgn="base">
              <a:spcBef>
                <a:spcPct val="0"/>
              </a:spcBef>
              <a:spcAft>
                <a:spcPct val="0"/>
              </a:spcAft>
            </a:pPr>
            <a:r>
              <a:rPr lang="en-GB" sz="1400" b="0" dirty="0">
                <a:solidFill>
                  <a:schemeClr val="tx2">
                    <a:lumMod val="75000"/>
                  </a:schemeClr>
                </a:solidFill>
                <a:ea typeface="Verdana" pitchFamily="34" charset="0"/>
                <a:cs typeface="Verdana" pitchFamily="34" charset="0"/>
              </a:rPr>
              <a:t>Clearly it is these questions that need to be answered, but to do this we need more information and to use a flexed budget to assist.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827584" y="2204864"/>
            <a:ext cx="7992888" cy="353943"/>
          </a:xfrm>
          <a:prstGeom prst="rect">
            <a:avLst/>
          </a:prstGeom>
          <a:noFill/>
        </p:spPr>
        <p:txBody>
          <a:bodyPr wrap="square" rtlCol="0">
            <a:spAutoFit/>
          </a:bodyPr>
          <a:lstStyle/>
          <a:p>
            <a:r>
              <a:rPr lang="en-GB" sz="1700" dirty="0" smtClean="0">
                <a:solidFill>
                  <a:schemeClr val="tx2">
                    <a:lumMod val="75000"/>
                  </a:schemeClr>
                </a:solidFill>
                <a:latin typeface="Verdana" pitchFamily="34" charset="0"/>
                <a:ea typeface="Verdana" pitchFamily="34" charset="0"/>
                <a:cs typeface="Verdana" pitchFamily="34" charset="0"/>
              </a:rPr>
              <a:t>Sid produces a budget and then compares this with the actual </a:t>
            </a:r>
            <a:r>
              <a:rPr lang="en-GB" sz="1700" dirty="0" smtClean="0">
                <a:solidFill>
                  <a:schemeClr val="tx2">
                    <a:lumMod val="75000"/>
                  </a:schemeClr>
                </a:solidFill>
                <a:latin typeface="Verdana" pitchFamily="34" charset="0"/>
                <a:ea typeface="Verdana" pitchFamily="34" charset="0"/>
                <a:cs typeface="Verdana" pitchFamily="34" charset="0"/>
              </a:rPr>
              <a:t>results:</a:t>
            </a:r>
            <a:endParaRPr lang="en-GB" sz="1700" dirty="0">
              <a:solidFill>
                <a:schemeClr val="tx2">
                  <a:lumMod val="75000"/>
                </a:schemeClr>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5736253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Flexed </a:t>
            </a:r>
            <a:r>
              <a:rPr lang="en-US" b="1" dirty="0" smtClean="0">
                <a:solidFill>
                  <a:schemeClr val="bg1"/>
                </a:solidFill>
              </a:rPr>
              <a:t>Budgets</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1224136"/>
          </a:xfrm>
        </p:spPr>
        <p:txBody>
          <a:bodyPr>
            <a:normAutofit/>
          </a:bodyPr>
          <a:lstStyle/>
          <a:p>
            <a:pPr algn="l"/>
            <a:r>
              <a:rPr lang="en-GB" sz="1800" b="0" dirty="0">
                <a:solidFill>
                  <a:schemeClr val="tx2">
                    <a:lumMod val="75000"/>
                  </a:schemeClr>
                </a:solidFill>
              </a:rPr>
              <a:t>Sid in his original budget planned to sell 3,000 units </a:t>
            </a:r>
            <a:r>
              <a:rPr lang="en-GB" sz="1800" b="0" dirty="0" smtClean="0">
                <a:solidFill>
                  <a:schemeClr val="tx2">
                    <a:lumMod val="75000"/>
                  </a:schemeClr>
                </a:solidFill>
              </a:rPr>
              <a:t>in </a:t>
            </a:r>
            <a:r>
              <a:rPr lang="en-GB" sz="1800" b="0" dirty="0">
                <a:solidFill>
                  <a:schemeClr val="tx2">
                    <a:lumMod val="75000"/>
                  </a:schemeClr>
                </a:solidFill>
              </a:rPr>
              <a:t>reality he only sold 2,500 individual units – with this additional information a flexed budget can be used to give us far more information to analyse the situation.</a:t>
            </a:r>
            <a:endParaRPr lang="en-US" sz="1800" b="0" dirty="0">
              <a:solidFill>
                <a:schemeClr val="tx2">
                  <a:lumMod val="75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461107597"/>
              </p:ext>
            </p:extLst>
          </p:nvPr>
        </p:nvGraphicFramePr>
        <p:xfrm>
          <a:off x="899593" y="3573017"/>
          <a:ext cx="7560838" cy="2187602"/>
        </p:xfrm>
        <a:graphic>
          <a:graphicData uri="http://schemas.openxmlformats.org/drawingml/2006/table">
            <a:tbl>
              <a:tblPr firstRow="1" firstCol="1" bandRow="1">
                <a:tableStyleId>{5C22544A-7EE6-4342-B048-85BDC9FD1C3A}</a:tableStyleId>
              </a:tblPr>
              <a:tblGrid>
                <a:gridCol w="1754889"/>
                <a:gridCol w="1114468"/>
                <a:gridCol w="1130423"/>
                <a:gridCol w="1131561"/>
                <a:gridCol w="1130423"/>
                <a:gridCol w="1299074"/>
              </a:tblGrid>
              <a:tr h="991878">
                <a:tc>
                  <a:txBody>
                    <a:bodyPr/>
                    <a:lstStyle/>
                    <a:p>
                      <a:pPr>
                        <a:lnSpc>
                          <a:spcPct val="115000"/>
                        </a:lnSpc>
                        <a:spcAft>
                          <a:spcPts val="0"/>
                        </a:spcAft>
                      </a:pPr>
                      <a:r>
                        <a:rPr lang="en-GB" sz="1600" dirty="0">
                          <a:effectLst/>
                          <a:latin typeface="Verdana" pitchFamily="34" charset="0"/>
                          <a:ea typeface="Verdana" pitchFamily="34" charset="0"/>
                          <a:cs typeface="Verdana" pitchFamily="34" charset="0"/>
                        </a:rPr>
                        <a:t> </a:t>
                      </a:r>
                    </a:p>
                  </a:txBody>
                  <a:tcPr marL="68580" marR="68580" marT="0" marB="0"/>
                </a:tc>
                <a:tc>
                  <a:txBody>
                    <a:bodyPr/>
                    <a:lstStyle/>
                    <a:p>
                      <a:pPr algn="r">
                        <a:lnSpc>
                          <a:spcPct val="115000"/>
                        </a:lnSpc>
                        <a:spcAft>
                          <a:spcPts val="0"/>
                        </a:spcAft>
                      </a:pPr>
                      <a:r>
                        <a:rPr lang="en-GB" sz="1600">
                          <a:effectLst/>
                          <a:latin typeface="Verdana" pitchFamily="34" charset="0"/>
                          <a:ea typeface="Verdana" pitchFamily="34" charset="0"/>
                          <a:cs typeface="Verdana" pitchFamily="34" charset="0"/>
                        </a:rPr>
                        <a:t>Per unit</a:t>
                      </a:r>
                    </a:p>
                  </a:txBody>
                  <a:tcPr marL="68580" marR="68580" marT="0" marB="0"/>
                </a:tc>
                <a:tc>
                  <a:txBody>
                    <a:bodyPr/>
                    <a:lstStyle/>
                    <a:p>
                      <a:pPr algn="r">
                        <a:lnSpc>
                          <a:spcPct val="115000"/>
                        </a:lnSpc>
                        <a:spcAft>
                          <a:spcPts val="0"/>
                        </a:spcAft>
                      </a:pPr>
                      <a:r>
                        <a:rPr lang="en-GB" sz="1600">
                          <a:effectLst/>
                          <a:latin typeface="Verdana" pitchFamily="34" charset="0"/>
                          <a:ea typeface="Verdana" pitchFamily="34" charset="0"/>
                          <a:cs typeface="Verdana" pitchFamily="34" charset="0"/>
                        </a:rPr>
                        <a:t>Original Budget</a:t>
                      </a:r>
                    </a:p>
                    <a:p>
                      <a:pPr algn="r">
                        <a:lnSpc>
                          <a:spcPct val="115000"/>
                        </a:lnSpc>
                        <a:spcAft>
                          <a:spcPts val="0"/>
                        </a:spcAft>
                      </a:pPr>
                      <a:r>
                        <a:rPr lang="en-GB" sz="1600">
                          <a:effectLst/>
                          <a:latin typeface="Verdana" pitchFamily="34" charset="0"/>
                          <a:ea typeface="Verdana" pitchFamily="34" charset="0"/>
                          <a:cs typeface="Verdana" pitchFamily="34" charset="0"/>
                        </a:rPr>
                        <a:t>3,000</a:t>
                      </a:r>
                    </a:p>
                  </a:txBody>
                  <a:tcPr marL="68580" marR="68580" marT="0" marB="0"/>
                </a:tc>
                <a:tc>
                  <a:txBody>
                    <a:bodyPr/>
                    <a:lstStyle/>
                    <a:p>
                      <a:pPr algn="r">
                        <a:lnSpc>
                          <a:spcPct val="115000"/>
                        </a:lnSpc>
                        <a:spcAft>
                          <a:spcPts val="0"/>
                        </a:spcAft>
                      </a:pPr>
                      <a:r>
                        <a:rPr lang="en-GB" sz="1600">
                          <a:effectLst/>
                          <a:latin typeface="Verdana" pitchFamily="34" charset="0"/>
                          <a:ea typeface="Verdana" pitchFamily="34" charset="0"/>
                          <a:cs typeface="Verdana" pitchFamily="34" charset="0"/>
                        </a:rPr>
                        <a:t>Flexed Budget</a:t>
                      </a:r>
                    </a:p>
                    <a:p>
                      <a:pPr algn="r">
                        <a:lnSpc>
                          <a:spcPct val="115000"/>
                        </a:lnSpc>
                        <a:spcAft>
                          <a:spcPts val="0"/>
                        </a:spcAft>
                      </a:pPr>
                      <a:r>
                        <a:rPr lang="en-GB" sz="1600">
                          <a:effectLst/>
                          <a:latin typeface="Verdana" pitchFamily="34" charset="0"/>
                          <a:ea typeface="Verdana" pitchFamily="34" charset="0"/>
                          <a:cs typeface="Verdana" pitchFamily="34" charset="0"/>
                        </a:rPr>
                        <a:t>2,500</a:t>
                      </a:r>
                    </a:p>
                  </a:txBody>
                  <a:tcPr marL="68580" marR="68580" marT="0" marB="0"/>
                </a:tc>
                <a:tc>
                  <a:txBody>
                    <a:bodyPr/>
                    <a:lstStyle/>
                    <a:p>
                      <a:pPr algn="r">
                        <a:lnSpc>
                          <a:spcPct val="115000"/>
                        </a:lnSpc>
                        <a:spcAft>
                          <a:spcPts val="0"/>
                        </a:spcAft>
                      </a:pPr>
                      <a:r>
                        <a:rPr lang="en-GB" sz="1600">
                          <a:effectLst/>
                          <a:latin typeface="Verdana" pitchFamily="34" charset="0"/>
                          <a:ea typeface="Verdana" pitchFamily="34" charset="0"/>
                          <a:cs typeface="Verdana" pitchFamily="34" charset="0"/>
                        </a:rPr>
                        <a:t>Actual</a:t>
                      </a:r>
                    </a:p>
                    <a:p>
                      <a:pPr algn="r">
                        <a:lnSpc>
                          <a:spcPct val="115000"/>
                        </a:lnSpc>
                        <a:spcAft>
                          <a:spcPts val="0"/>
                        </a:spcAft>
                      </a:pPr>
                      <a:r>
                        <a:rPr lang="en-GB" sz="1600">
                          <a:effectLst/>
                          <a:latin typeface="Verdana" pitchFamily="34" charset="0"/>
                          <a:ea typeface="Verdana" pitchFamily="34" charset="0"/>
                          <a:cs typeface="Verdana" pitchFamily="34" charset="0"/>
                        </a:rPr>
                        <a:t>2,500</a:t>
                      </a:r>
                    </a:p>
                  </a:txBody>
                  <a:tcPr marL="68580" marR="68580" marT="0" marB="0"/>
                </a:tc>
                <a:tc>
                  <a:txBody>
                    <a:bodyPr/>
                    <a:lstStyle/>
                    <a:p>
                      <a:pPr algn="r">
                        <a:lnSpc>
                          <a:spcPct val="115000"/>
                        </a:lnSpc>
                        <a:spcAft>
                          <a:spcPts val="0"/>
                        </a:spcAft>
                      </a:pPr>
                      <a:r>
                        <a:rPr lang="en-GB" sz="1600">
                          <a:effectLst/>
                          <a:latin typeface="Verdana" pitchFamily="34" charset="0"/>
                          <a:ea typeface="Verdana" pitchFamily="34" charset="0"/>
                          <a:cs typeface="Verdana" pitchFamily="34" charset="0"/>
                        </a:rPr>
                        <a:t>Flexed to actual Variance</a:t>
                      </a:r>
                    </a:p>
                  </a:txBody>
                  <a:tcPr marL="68580" marR="68580" marT="0" marB="0"/>
                </a:tc>
              </a:tr>
              <a:tr h="317446">
                <a:tc>
                  <a:txBody>
                    <a:bodyPr/>
                    <a:lstStyle/>
                    <a:p>
                      <a:pPr>
                        <a:lnSpc>
                          <a:spcPct val="115000"/>
                        </a:lnSpc>
                        <a:spcAft>
                          <a:spcPts val="0"/>
                        </a:spcAft>
                      </a:pPr>
                      <a:r>
                        <a:rPr lang="en-GB" sz="1600">
                          <a:effectLst/>
                          <a:latin typeface="Verdana" pitchFamily="34" charset="0"/>
                          <a:ea typeface="Verdana" pitchFamily="34" charset="0"/>
                          <a:cs typeface="Verdana" pitchFamily="34" charset="0"/>
                        </a:rPr>
                        <a:t>Sales Revenue</a:t>
                      </a:r>
                    </a:p>
                  </a:txBody>
                  <a:tcPr marL="68580" marR="68580" marT="0" marB="0"/>
                </a:tc>
                <a:tc>
                  <a:txBody>
                    <a:bodyPr/>
                    <a:lstStyle/>
                    <a:p>
                      <a:pPr algn="r">
                        <a:lnSpc>
                          <a:spcPct val="115000"/>
                        </a:lnSpc>
                        <a:spcAft>
                          <a:spcPts val="0"/>
                        </a:spcAft>
                      </a:pPr>
                      <a:r>
                        <a:rPr lang="en-GB" sz="1600">
                          <a:effectLst/>
                          <a:latin typeface="Verdana" pitchFamily="34" charset="0"/>
                          <a:ea typeface="Verdana" pitchFamily="34" charset="0"/>
                          <a:cs typeface="Verdana" pitchFamily="34" charset="0"/>
                        </a:rPr>
                        <a:t>£4.50</a:t>
                      </a:r>
                    </a:p>
                  </a:txBody>
                  <a:tcPr marL="68580" marR="68580" marT="0" marB="0"/>
                </a:tc>
                <a:tc>
                  <a:txBody>
                    <a:bodyPr/>
                    <a:lstStyle/>
                    <a:p>
                      <a:pPr algn="r">
                        <a:lnSpc>
                          <a:spcPct val="115000"/>
                        </a:lnSpc>
                        <a:spcAft>
                          <a:spcPts val="0"/>
                        </a:spcAft>
                      </a:pPr>
                      <a:r>
                        <a:rPr lang="en-GB" sz="1600" dirty="0">
                          <a:effectLst/>
                          <a:latin typeface="Verdana" pitchFamily="34" charset="0"/>
                          <a:ea typeface="Verdana" pitchFamily="34" charset="0"/>
                          <a:cs typeface="Verdana" pitchFamily="34" charset="0"/>
                        </a:rPr>
                        <a:t>£13,500</a:t>
                      </a:r>
                    </a:p>
                  </a:txBody>
                  <a:tcPr marL="68580" marR="68580" marT="0" marB="0"/>
                </a:tc>
                <a:tc>
                  <a:txBody>
                    <a:bodyPr/>
                    <a:lstStyle/>
                    <a:p>
                      <a:pPr algn="r">
                        <a:lnSpc>
                          <a:spcPct val="115000"/>
                        </a:lnSpc>
                        <a:spcAft>
                          <a:spcPts val="0"/>
                        </a:spcAft>
                      </a:pPr>
                      <a:r>
                        <a:rPr lang="en-GB" sz="1600">
                          <a:effectLst/>
                          <a:latin typeface="Verdana" pitchFamily="34" charset="0"/>
                          <a:ea typeface="Verdana" pitchFamily="34" charset="0"/>
                          <a:cs typeface="Verdana" pitchFamily="34" charset="0"/>
                        </a:rPr>
                        <a:t>£11,250</a:t>
                      </a:r>
                    </a:p>
                  </a:txBody>
                  <a:tcPr marL="68580" marR="68580" marT="0" marB="0"/>
                </a:tc>
                <a:tc>
                  <a:txBody>
                    <a:bodyPr/>
                    <a:lstStyle/>
                    <a:p>
                      <a:pPr algn="r">
                        <a:lnSpc>
                          <a:spcPct val="115000"/>
                        </a:lnSpc>
                        <a:spcAft>
                          <a:spcPts val="0"/>
                        </a:spcAft>
                      </a:pPr>
                      <a:r>
                        <a:rPr lang="en-GB" sz="1600">
                          <a:effectLst/>
                          <a:latin typeface="Verdana" pitchFamily="34" charset="0"/>
                          <a:ea typeface="Verdana" pitchFamily="34" charset="0"/>
                          <a:cs typeface="Verdana" pitchFamily="34" charset="0"/>
                        </a:rPr>
                        <a:t>£12,000</a:t>
                      </a:r>
                    </a:p>
                  </a:txBody>
                  <a:tcPr marL="68580" marR="68580" marT="0" marB="0"/>
                </a:tc>
                <a:tc>
                  <a:txBody>
                    <a:bodyPr/>
                    <a:lstStyle/>
                    <a:p>
                      <a:pPr algn="r">
                        <a:lnSpc>
                          <a:spcPct val="115000"/>
                        </a:lnSpc>
                        <a:spcAft>
                          <a:spcPts val="0"/>
                        </a:spcAft>
                      </a:pPr>
                      <a:r>
                        <a:rPr lang="en-GB" sz="1600">
                          <a:effectLst/>
                          <a:latin typeface="Verdana" pitchFamily="34" charset="0"/>
                          <a:ea typeface="Verdana" pitchFamily="34" charset="0"/>
                          <a:cs typeface="Verdana" pitchFamily="34" charset="0"/>
                        </a:rPr>
                        <a:t>£750 (F)</a:t>
                      </a:r>
                    </a:p>
                  </a:txBody>
                  <a:tcPr marL="68580" marR="68580" marT="0" marB="0"/>
                </a:tc>
              </a:tr>
              <a:tr h="317446">
                <a:tc>
                  <a:txBody>
                    <a:bodyPr/>
                    <a:lstStyle/>
                    <a:p>
                      <a:pPr>
                        <a:lnSpc>
                          <a:spcPct val="115000"/>
                        </a:lnSpc>
                        <a:spcAft>
                          <a:spcPts val="0"/>
                        </a:spcAft>
                      </a:pPr>
                      <a:r>
                        <a:rPr lang="en-GB" sz="1600">
                          <a:effectLst/>
                          <a:latin typeface="Verdana" pitchFamily="34" charset="0"/>
                          <a:ea typeface="Verdana" pitchFamily="34" charset="0"/>
                          <a:cs typeface="Verdana" pitchFamily="34" charset="0"/>
                        </a:rPr>
                        <a:t>Food costs</a:t>
                      </a:r>
                    </a:p>
                  </a:txBody>
                  <a:tcPr marL="68580" marR="68580" marT="0" marB="0"/>
                </a:tc>
                <a:tc>
                  <a:txBody>
                    <a:bodyPr/>
                    <a:lstStyle/>
                    <a:p>
                      <a:pPr algn="r">
                        <a:lnSpc>
                          <a:spcPct val="115000"/>
                        </a:lnSpc>
                        <a:spcAft>
                          <a:spcPts val="0"/>
                        </a:spcAft>
                      </a:pPr>
                      <a:r>
                        <a:rPr lang="en-GB" sz="1600" u="sng" dirty="0">
                          <a:effectLst/>
                          <a:latin typeface="Verdana" pitchFamily="34" charset="0"/>
                          <a:ea typeface="Verdana" pitchFamily="34" charset="0"/>
                          <a:cs typeface="Verdana" pitchFamily="34" charset="0"/>
                        </a:rPr>
                        <a:t>£1.50</a:t>
                      </a:r>
                    </a:p>
                  </a:txBody>
                  <a:tcPr marL="68580" marR="68580" marT="0" marB="0"/>
                </a:tc>
                <a:tc>
                  <a:txBody>
                    <a:bodyPr/>
                    <a:lstStyle/>
                    <a:p>
                      <a:pPr algn="r">
                        <a:lnSpc>
                          <a:spcPct val="115000"/>
                        </a:lnSpc>
                        <a:spcAft>
                          <a:spcPts val="0"/>
                        </a:spcAft>
                      </a:pPr>
                      <a:r>
                        <a:rPr lang="en-GB" sz="1600" u="sng" dirty="0">
                          <a:effectLst/>
                          <a:latin typeface="Verdana" pitchFamily="34" charset="0"/>
                          <a:ea typeface="Verdana" pitchFamily="34" charset="0"/>
                          <a:cs typeface="Verdana" pitchFamily="34" charset="0"/>
                        </a:rPr>
                        <a:t>£4,500</a:t>
                      </a:r>
                    </a:p>
                  </a:txBody>
                  <a:tcPr marL="68580" marR="68580" marT="0" marB="0"/>
                </a:tc>
                <a:tc>
                  <a:txBody>
                    <a:bodyPr/>
                    <a:lstStyle/>
                    <a:p>
                      <a:pPr algn="r">
                        <a:lnSpc>
                          <a:spcPct val="115000"/>
                        </a:lnSpc>
                        <a:spcAft>
                          <a:spcPts val="0"/>
                        </a:spcAft>
                      </a:pPr>
                      <a:r>
                        <a:rPr lang="en-GB" sz="1600" u="sng" dirty="0">
                          <a:effectLst/>
                          <a:latin typeface="Verdana" pitchFamily="34" charset="0"/>
                          <a:ea typeface="Verdana" pitchFamily="34" charset="0"/>
                          <a:cs typeface="Verdana" pitchFamily="34" charset="0"/>
                        </a:rPr>
                        <a:t>£3,750</a:t>
                      </a:r>
                    </a:p>
                  </a:txBody>
                  <a:tcPr marL="68580" marR="68580" marT="0" marB="0"/>
                </a:tc>
                <a:tc>
                  <a:txBody>
                    <a:bodyPr/>
                    <a:lstStyle/>
                    <a:p>
                      <a:pPr algn="r">
                        <a:lnSpc>
                          <a:spcPct val="115000"/>
                        </a:lnSpc>
                        <a:spcAft>
                          <a:spcPts val="0"/>
                        </a:spcAft>
                      </a:pPr>
                      <a:r>
                        <a:rPr lang="en-GB" sz="1600" u="sng" dirty="0">
                          <a:effectLst/>
                          <a:latin typeface="Verdana" pitchFamily="34" charset="0"/>
                          <a:ea typeface="Verdana" pitchFamily="34" charset="0"/>
                          <a:cs typeface="Verdana" pitchFamily="34" charset="0"/>
                        </a:rPr>
                        <a:t>£3,800</a:t>
                      </a:r>
                    </a:p>
                  </a:txBody>
                  <a:tcPr marL="68580" marR="68580" marT="0" marB="0"/>
                </a:tc>
                <a:tc>
                  <a:txBody>
                    <a:bodyPr/>
                    <a:lstStyle/>
                    <a:p>
                      <a:pPr algn="r">
                        <a:lnSpc>
                          <a:spcPct val="115000"/>
                        </a:lnSpc>
                        <a:spcAft>
                          <a:spcPts val="0"/>
                        </a:spcAft>
                      </a:pPr>
                      <a:r>
                        <a:rPr lang="en-GB" sz="1600">
                          <a:effectLst/>
                          <a:latin typeface="Verdana" pitchFamily="34" charset="0"/>
                          <a:ea typeface="Verdana" pitchFamily="34" charset="0"/>
                          <a:cs typeface="Verdana" pitchFamily="34" charset="0"/>
                        </a:rPr>
                        <a:t>£50 (A)</a:t>
                      </a:r>
                    </a:p>
                  </a:txBody>
                  <a:tcPr marL="68580" marR="68580" marT="0" marB="0"/>
                </a:tc>
              </a:tr>
              <a:tr h="317446">
                <a:tc>
                  <a:txBody>
                    <a:bodyPr/>
                    <a:lstStyle/>
                    <a:p>
                      <a:pPr>
                        <a:lnSpc>
                          <a:spcPct val="115000"/>
                        </a:lnSpc>
                        <a:spcAft>
                          <a:spcPts val="0"/>
                        </a:spcAft>
                      </a:pPr>
                      <a:r>
                        <a:rPr lang="en-GB" sz="1600">
                          <a:effectLst/>
                          <a:latin typeface="Verdana" pitchFamily="34" charset="0"/>
                          <a:ea typeface="Verdana" pitchFamily="34" charset="0"/>
                          <a:cs typeface="Verdana" pitchFamily="34" charset="0"/>
                        </a:rPr>
                        <a:t>Gross Profit</a:t>
                      </a:r>
                    </a:p>
                  </a:txBody>
                  <a:tcPr marL="68580" marR="68580" marT="0" marB="0"/>
                </a:tc>
                <a:tc>
                  <a:txBody>
                    <a:bodyPr/>
                    <a:lstStyle/>
                    <a:p>
                      <a:pPr algn="r">
                        <a:lnSpc>
                          <a:spcPct val="115000"/>
                        </a:lnSpc>
                        <a:spcAft>
                          <a:spcPts val="0"/>
                        </a:spcAft>
                      </a:pPr>
                      <a:r>
                        <a:rPr lang="en-GB" sz="1600" u="sng" dirty="0">
                          <a:effectLst/>
                          <a:latin typeface="Verdana" pitchFamily="34" charset="0"/>
                          <a:ea typeface="Verdana" pitchFamily="34" charset="0"/>
                          <a:cs typeface="Verdana" pitchFamily="34" charset="0"/>
                        </a:rPr>
                        <a:t>£3.00</a:t>
                      </a:r>
                    </a:p>
                  </a:txBody>
                  <a:tcPr marL="68580" marR="68580" marT="0" marB="0"/>
                </a:tc>
                <a:tc>
                  <a:txBody>
                    <a:bodyPr/>
                    <a:lstStyle/>
                    <a:p>
                      <a:pPr algn="r">
                        <a:lnSpc>
                          <a:spcPct val="115000"/>
                        </a:lnSpc>
                        <a:spcAft>
                          <a:spcPts val="0"/>
                        </a:spcAft>
                      </a:pPr>
                      <a:r>
                        <a:rPr lang="en-GB" sz="1600" u="dbl">
                          <a:effectLst/>
                          <a:latin typeface="Verdana" pitchFamily="34" charset="0"/>
                          <a:ea typeface="Verdana" pitchFamily="34" charset="0"/>
                          <a:cs typeface="Verdana" pitchFamily="34" charset="0"/>
                        </a:rPr>
                        <a:t>£9,000</a:t>
                      </a:r>
                      <a:endParaRPr lang="en-GB" sz="1600">
                        <a:effectLst/>
                        <a:latin typeface="Verdana" pitchFamily="34" charset="0"/>
                        <a:ea typeface="Verdana" pitchFamily="34" charset="0"/>
                        <a:cs typeface="Verdana" pitchFamily="34" charset="0"/>
                      </a:endParaRPr>
                    </a:p>
                  </a:txBody>
                  <a:tcPr marL="68580" marR="68580" marT="0" marB="0"/>
                </a:tc>
                <a:tc>
                  <a:txBody>
                    <a:bodyPr/>
                    <a:lstStyle/>
                    <a:p>
                      <a:pPr algn="r">
                        <a:lnSpc>
                          <a:spcPct val="115000"/>
                        </a:lnSpc>
                        <a:spcAft>
                          <a:spcPts val="0"/>
                        </a:spcAft>
                      </a:pPr>
                      <a:r>
                        <a:rPr lang="en-GB" sz="1600" u="dbl">
                          <a:effectLst/>
                          <a:latin typeface="Verdana" pitchFamily="34" charset="0"/>
                          <a:ea typeface="Verdana" pitchFamily="34" charset="0"/>
                          <a:cs typeface="Verdana" pitchFamily="34" charset="0"/>
                        </a:rPr>
                        <a:t>£7,500</a:t>
                      </a:r>
                      <a:endParaRPr lang="en-GB" sz="1600">
                        <a:effectLst/>
                        <a:latin typeface="Verdana" pitchFamily="34" charset="0"/>
                        <a:ea typeface="Verdana" pitchFamily="34" charset="0"/>
                        <a:cs typeface="Verdana" pitchFamily="34" charset="0"/>
                      </a:endParaRPr>
                    </a:p>
                  </a:txBody>
                  <a:tcPr marL="68580" marR="68580" marT="0" marB="0"/>
                </a:tc>
                <a:tc>
                  <a:txBody>
                    <a:bodyPr/>
                    <a:lstStyle/>
                    <a:p>
                      <a:pPr algn="r">
                        <a:lnSpc>
                          <a:spcPct val="115000"/>
                        </a:lnSpc>
                        <a:spcAft>
                          <a:spcPts val="0"/>
                        </a:spcAft>
                      </a:pPr>
                      <a:r>
                        <a:rPr lang="en-GB" sz="1600" u="dbl">
                          <a:effectLst/>
                          <a:latin typeface="Verdana" pitchFamily="34" charset="0"/>
                          <a:ea typeface="Verdana" pitchFamily="34" charset="0"/>
                          <a:cs typeface="Verdana" pitchFamily="34" charset="0"/>
                        </a:rPr>
                        <a:t>£8,200</a:t>
                      </a:r>
                      <a:endParaRPr lang="en-GB" sz="1600">
                        <a:effectLst/>
                        <a:latin typeface="Verdana" pitchFamily="34" charset="0"/>
                        <a:ea typeface="Verdana" pitchFamily="34" charset="0"/>
                        <a:cs typeface="Verdana" pitchFamily="34" charset="0"/>
                      </a:endParaRPr>
                    </a:p>
                  </a:txBody>
                  <a:tcPr marL="68580" marR="68580" marT="0" marB="0"/>
                </a:tc>
                <a:tc>
                  <a:txBody>
                    <a:bodyPr/>
                    <a:lstStyle/>
                    <a:p>
                      <a:pPr algn="r">
                        <a:lnSpc>
                          <a:spcPct val="115000"/>
                        </a:lnSpc>
                        <a:spcAft>
                          <a:spcPts val="0"/>
                        </a:spcAft>
                      </a:pPr>
                      <a:r>
                        <a:rPr lang="en-GB" sz="1600" dirty="0">
                          <a:effectLst/>
                          <a:latin typeface="Verdana" pitchFamily="34" charset="0"/>
                          <a:ea typeface="Verdana" pitchFamily="34" charset="0"/>
                          <a:cs typeface="Verdana" pitchFamily="34" charset="0"/>
                        </a:rPr>
                        <a:t>£700 (F)</a:t>
                      </a:r>
                    </a:p>
                  </a:txBody>
                  <a:tcPr marL="68580" marR="68580" marT="0" marB="0"/>
                </a:tc>
              </a:tr>
            </a:tbl>
          </a:graphicData>
        </a:graphic>
      </p:graphicFrame>
    </p:spTree>
    <p:extLst>
      <p:ext uri="{BB962C8B-B14F-4D97-AF65-F5344CB8AC3E}">
        <p14:creationId xmlns:p14="http://schemas.microsoft.com/office/powerpoint/2010/main" val="8892169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260649"/>
            <a:ext cx="6694512" cy="1152128"/>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Reconciliation statement</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827584" y="1412776"/>
            <a:ext cx="6624736" cy="1008112"/>
          </a:xfrm>
        </p:spPr>
        <p:txBody>
          <a:bodyPr>
            <a:normAutofit fontScale="92500" lnSpcReduction="20000"/>
          </a:bodyPr>
          <a:lstStyle/>
          <a:p>
            <a:pPr algn="l"/>
            <a:r>
              <a:rPr lang="en-US" sz="1800" b="0" dirty="0" smtClean="0">
                <a:solidFill>
                  <a:schemeClr val="tx2">
                    <a:lumMod val="75000"/>
                  </a:schemeClr>
                </a:solidFill>
              </a:rPr>
              <a:t>Sid’s spit roast can calculate many individual variances from the flexed budget, as detailed on pages 134-136.  These are then </a:t>
            </a:r>
            <a:r>
              <a:rPr lang="en-US" sz="1800" b="0" dirty="0" err="1" smtClean="0">
                <a:solidFill>
                  <a:schemeClr val="tx2">
                    <a:lumMod val="75000"/>
                  </a:schemeClr>
                </a:solidFill>
              </a:rPr>
              <a:t>summarised</a:t>
            </a:r>
            <a:r>
              <a:rPr lang="en-US" sz="1800" b="0" dirty="0" smtClean="0">
                <a:solidFill>
                  <a:schemeClr val="tx2">
                    <a:lumMod val="75000"/>
                  </a:schemeClr>
                </a:solidFill>
              </a:rPr>
              <a:t> in a profit reconciliation statement.</a:t>
            </a:r>
            <a:endParaRPr lang="en-US" sz="1800" b="0" dirty="0">
              <a:solidFill>
                <a:schemeClr val="tx2">
                  <a:lumMod val="75000"/>
                </a:schemeClr>
              </a:solidFill>
            </a:endParaRPr>
          </a:p>
        </p:txBody>
      </p:sp>
      <p:pic>
        <p:nvPicPr>
          <p:cNvPr id="512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7731" t="19425" r="20225" b="17568"/>
          <a:stretch/>
        </p:blipFill>
        <p:spPr bwMode="auto">
          <a:xfrm>
            <a:off x="1767399" y="2348879"/>
            <a:ext cx="5986626" cy="40748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48856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Responsibility </a:t>
            </a:r>
            <a:r>
              <a:rPr lang="en-US" b="1" dirty="0">
                <a:solidFill>
                  <a:schemeClr val="bg1"/>
                </a:solidFill>
              </a:rPr>
              <a:t>accounting</a:t>
            </a:r>
          </a:p>
        </p:txBody>
      </p:sp>
      <p:sp>
        <p:nvSpPr>
          <p:cNvPr id="3" name="Subtitle 2"/>
          <p:cNvSpPr>
            <a:spLocks noGrp="1"/>
          </p:cNvSpPr>
          <p:nvPr>
            <p:ph type="subTitle" idx="1"/>
          </p:nvPr>
        </p:nvSpPr>
        <p:spPr>
          <a:xfrm>
            <a:off x="683568" y="2060848"/>
            <a:ext cx="8064896" cy="3816424"/>
          </a:xfrm>
        </p:spPr>
        <p:txBody>
          <a:bodyPr/>
          <a:lstStyle/>
          <a:p>
            <a:pPr marL="457200" indent="-457200" algn="l">
              <a:buFont typeface="Wingdings" pitchFamily="2" charset="2"/>
              <a:buChar char="Ø"/>
            </a:pPr>
            <a:r>
              <a:rPr lang="en-US" b="0" dirty="0" smtClean="0">
                <a:solidFill>
                  <a:schemeClr val="tx2">
                    <a:lumMod val="75000"/>
                  </a:schemeClr>
                </a:solidFill>
              </a:rPr>
              <a:t>Cost Centers</a:t>
            </a:r>
          </a:p>
          <a:p>
            <a:pPr marL="457200" indent="-457200" algn="l">
              <a:buFont typeface="Wingdings" pitchFamily="2" charset="2"/>
              <a:buChar char="Ø"/>
            </a:pPr>
            <a:r>
              <a:rPr lang="en-US" b="0" dirty="0" smtClean="0">
                <a:solidFill>
                  <a:schemeClr val="tx2">
                    <a:lumMod val="75000"/>
                  </a:schemeClr>
                </a:solidFill>
              </a:rPr>
              <a:t>Revenue Centers</a:t>
            </a:r>
          </a:p>
          <a:p>
            <a:pPr marL="457200" indent="-457200" algn="l">
              <a:buFont typeface="Wingdings" pitchFamily="2" charset="2"/>
              <a:buChar char="Ø"/>
            </a:pPr>
            <a:r>
              <a:rPr lang="en-US" b="0" dirty="0" smtClean="0">
                <a:solidFill>
                  <a:schemeClr val="tx2">
                    <a:lumMod val="75000"/>
                  </a:schemeClr>
                </a:solidFill>
              </a:rPr>
              <a:t>Profit Centers</a:t>
            </a:r>
          </a:p>
          <a:p>
            <a:pPr marL="457200" indent="-457200" algn="l">
              <a:buFont typeface="Wingdings" pitchFamily="2" charset="2"/>
              <a:buChar char="Ø"/>
            </a:pPr>
            <a:r>
              <a:rPr lang="en-US" b="0" dirty="0" smtClean="0">
                <a:solidFill>
                  <a:schemeClr val="tx2">
                    <a:lumMod val="75000"/>
                  </a:schemeClr>
                </a:solidFill>
              </a:rPr>
              <a:t>Investment Centers</a:t>
            </a:r>
            <a:endParaRPr lang="en-US" b="0" dirty="0">
              <a:solidFill>
                <a:schemeClr val="tx2">
                  <a:lumMod val="75000"/>
                </a:schemeClr>
              </a:solidFill>
            </a:endParaRPr>
          </a:p>
        </p:txBody>
      </p:sp>
    </p:spTree>
    <p:extLst>
      <p:ext uri="{BB962C8B-B14F-4D97-AF65-F5344CB8AC3E}">
        <p14:creationId xmlns:p14="http://schemas.microsoft.com/office/powerpoint/2010/main" val="36397650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Transfer </a:t>
            </a:r>
            <a:r>
              <a:rPr lang="en-US" b="1" dirty="0">
                <a:solidFill>
                  <a:schemeClr val="bg1"/>
                </a:solidFill>
              </a:rPr>
              <a:t>pricing</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85000" lnSpcReduction="10000"/>
          </a:bodyPr>
          <a:lstStyle/>
          <a:p>
            <a:pPr algn="l"/>
            <a:r>
              <a:rPr lang="en-GB" b="0" dirty="0">
                <a:solidFill>
                  <a:schemeClr val="tx2">
                    <a:lumMod val="75000"/>
                  </a:schemeClr>
                </a:solidFill>
              </a:rPr>
              <a:t>Goods and services transferred between divisions have to be priced so that the supplying division gets the credit; this then becomes a cost to the receiving division. </a:t>
            </a:r>
            <a:endParaRPr lang="en-GB" b="0" dirty="0" smtClean="0">
              <a:solidFill>
                <a:schemeClr val="tx2">
                  <a:lumMod val="75000"/>
                </a:schemeClr>
              </a:solidFill>
            </a:endParaRPr>
          </a:p>
          <a:p>
            <a:pPr algn="l"/>
            <a:r>
              <a:rPr lang="en-GB" b="0" dirty="0" smtClean="0">
                <a:solidFill>
                  <a:schemeClr val="tx2">
                    <a:lumMod val="75000"/>
                  </a:schemeClr>
                </a:solidFill>
              </a:rPr>
              <a:t>A </a:t>
            </a:r>
            <a:r>
              <a:rPr lang="en-GB" b="0" dirty="0">
                <a:solidFill>
                  <a:schemeClr val="tx2">
                    <a:lumMod val="75000"/>
                  </a:schemeClr>
                </a:solidFill>
              </a:rPr>
              <a:t>transfer price may be set at cost, or include some form of profit – examples include a transfer price at variable cost, full cost, cost plus profit, market price, or a negotiated price. </a:t>
            </a:r>
            <a:endParaRPr lang="en-US" b="0" dirty="0">
              <a:solidFill>
                <a:schemeClr val="tx2">
                  <a:lumMod val="75000"/>
                </a:schemeClr>
              </a:solidFill>
            </a:endParaRPr>
          </a:p>
        </p:txBody>
      </p:sp>
    </p:spTree>
    <p:extLst>
      <p:ext uri="{BB962C8B-B14F-4D97-AF65-F5344CB8AC3E}">
        <p14:creationId xmlns:p14="http://schemas.microsoft.com/office/powerpoint/2010/main" val="890822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Objectives</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85000" lnSpcReduction="20000"/>
          </a:bodyPr>
          <a:lstStyle/>
          <a:p>
            <a:pPr algn="l"/>
            <a:r>
              <a:rPr lang="en-GB" b="0" dirty="0">
                <a:solidFill>
                  <a:schemeClr val="tx2">
                    <a:lumMod val="75000"/>
                  </a:schemeClr>
                </a:solidFill>
              </a:rPr>
              <a:t>After studying this </a:t>
            </a:r>
            <a:r>
              <a:rPr lang="en-GB" b="0" dirty="0" smtClean="0">
                <a:solidFill>
                  <a:schemeClr val="tx2">
                    <a:lumMod val="75000"/>
                  </a:schemeClr>
                </a:solidFill>
              </a:rPr>
              <a:t>topic </a:t>
            </a:r>
            <a:r>
              <a:rPr lang="en-GB" b="0" dirty="0">
                <a:solidFill>
                  <a:schemeClr val="tx2">
                    <a:lumMod val="75000"/>
                  </a:schemeClr>
                </a:solidFill>
              </a:rPr>
              <a:t>you should be able to:</a:t>
            </a:r>
          </a:p>
          <a:p>
            <a:pPr marL="457200" lvl="0" indent="-457200" algn="l">
              <a:buFont typeface="Wingdings" pitchFamily="2" charset="2"/>
              <a:buChar char="Ø"/>
            </a:pPr>
            <a:r>
              <a:rPr lang="en-GB" b="0" dirty="0">
                <a:solidFill>
                  <a:schemeClr val="tx2">
                    <a:lumMod val="75000"/>
                  </a:schemeClr>
                </a:solidFill>
              </a:rPr>
              <a:t>explore the development of budgeting</a:t>
            </a:r>
          </a:p>
          <a:p>
            <a:pPr marL="457200" lvl="0" indent="-457200" algn="l">
              <a:buFont typeface="Wingdings" pitchFamily="2" charset="2"/>
              <a:buChar char="Ø"/>
            </a:pPr>
            <a:r>
              <a:rPr lang="en-GB" b="0" dirty="0">
                <a:solidFill>
                  <a:schemeClr val="tx2">
                    <a:lumMod val="75000"/>
                  </a:schemeClr>
                </a:solidFill>
              </a:rPr>
              <a:t>consider the role of budgets within organisations</a:t>
            </a:r>
          </a:p>
          <a:p>
            <a:pPr marL="457200" lvl="0" indent="-457200" algn="l">
              <a:buFont typeface="Wingdings" pitchFamily="2" charset="2"/>
              <a:buChar char="Ø"/>
            </a:pPr>
            <a:r>
              <a:rPr lang="en-GB" b="0" dirty="0">
                <a:solidFill>
                  <a:schemeClr val="tx2">
                    <a:lumMod val="75000"/>
                  </a:schemeClr>
                </a:solidFill>
              </a:rPr>
              <a:t>develop budget preparation skills</a:t>
            </a:r>
          </a:p>
          <a:p>
            <a:pPr marL="457200" lvl="0" indent="-457200" algn="l">
              <a:buFont typeface="Wingdings" pitchFamily="2" charset="2"/>
              <a:buChar char="Ø"/>
            </a:pPr>
            <a:r>
              <a:rPr lang="en-GB" b="0" dirty="0">
                <a:solidFill>
                  <a:schemeClr val="tx2">
                    <a:lumMod val="75000"/>
                  </a:schemeClr>
                </a:solidFill>
              </a:rPr>
              <a:t>consider the behavioural implications of budgeting</a:t>
            </a:r>
          </a:p>
          <a:p>
            <a:pPr marL="457200" lvl="0" indent="-457200" algn="l">
              <a:buFont typeface="Wingdings" pitchFamily="2" charset="2"/>
              <a:buChar char="Ø"/>
            </a:pPr>
            <a:r>
              <a:rPr lang="en-GB" b="0" dirty="0">
                <a:solidFill>
                  <a:schemeClr val="tx2">
                    <a:lumMod val="75000"/>
                  </a:schemeClr>
                </a:solidFill>
              </a:rPr>
              <a:t>evaluate the use of budgets in contemporary business environments</a:t>
            </a:r>
          </a:p>
          <a:p>
            <a:pPr algn="l"/>
            <a:endParaRPr lang="en-US" dirty="0">
              <a:solidFill>
                <a:schemeClr val="tx2">
                  <a:lumMod val="75000"/>
                </a:schemeClr>
              </a:solidFill>
            </a:endParaRPr>
          </a:p>
        </p:txBody>
      </p:sp>
    </p:spTree>
    <p:extLst>
      <p:ext uri="{BB962C8B-B14F-4D97-AF65-F5344CB8AC3E}">
        <p14:creationId xmlns:p14="http://schemas.microsoft.com/office/powerpoint/2010/main" val="17767867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Beyond </a:t>
            </a:r>
            <a:r>
              <a:rPr lang="en-US" b="1" dirty="0">
                <a:solidFill>
                  <a:schemeClr val="bg1"/>
                </a:solidFill>
              </a:rPr>
              <a:t>budgeting/better </a:t>
            </a:r>
            <a:r>
              <a:rPr lang="en-US" b="1" dirty="0" smtClean="0">
                <a:solidFill>
                  <a:schemeClr val="bg1"/>
                </a:solidFill>
              </a:rPr>
              <a:t>budgeting – Problems of traditional </a:t>
            </a:r>
            <a:r>
              <a:rPr lang="en-US" b="1" dirty="0" smtClean="0">
                <a:solidFill>
                  <a:schemeClr val="bg1"/>
                </a:solidFill>
              </a:rPr>
              <a:t>budgets (1)</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77500" lnSpcReduction="20000"/>
          </a:bodyPr>
          <a:lstStyle/>
          <a:p>
            <a:pPr marL="457200" lvl="0" indent="-457200" algn="l">
              <a:buFont typeface="Wingdings" pitchFamily="2" charset="2"/>
              <a:buChar char="Ø"/>
            </a:pPr>
            <a:r>
              <a:rPr lang="en-GB" b="0" dirty="0">
                <a:solidFill>
                  <a:schemeClr val="tx2">
                    <a:lumMod val="75000"/>
                  </a:schemeClr>
                </a:solidFill>
              </a:rPr>
              <a:t>The change of pace in business – can we any longer produce a fixed budget for a year ahead, given rapid changes in the world we need to react to?</a:t>
            </a:r>
          </a:p>
          <a:p>
            <a:pPr marL="457200" lvl="0" indent="-457200" algn="l">
              <a:buFont typeface="Wingdings" pitchFamily="2" charset="2"/>
              <a:buChar char="Ø"/>
            </a:pPr>
            <a:r>
              <a:rPr lang="en-GB" b="0" dirty="0">
                <a:solidFill>
                  <a:schemeClr val="tx2">
                    <a:lumMod val="75000"/>
                  </a:schemeClr>
                </a:solidFill>
              </a:rPr>
              <a:t>Budgets restrict entrepreneurial risk taking – this could have a negative impact on long term business growth.</a:t>
            </a:r>
          </a:p>
          <a:p>
            <a:pPr marL="457200" lvl="0" indent="-457200" algn="l">
              <a:buFont typeface="Wingdings" pitchFamily="2" charset="2"/>
              <a:buChar char="Ø"/>
            </a:pPr>
            <a:r>
              <a:rPr lang="en-GB" b="0" dirty="0">
                <a:solidFill>
                  <a:schemeClr val="tx2">
                    <a:lumMod val="75000"/>
                  </a:schemeClr>
                </a:solidFill>
              </a:rPr>
              <a:t>Budgetary control can be inward looking – the external issues in the market and comparative analysis of competitors are seen as vital in modern business.</a:t>
            </a:r>
          </a:p>
          <a:p>
            <a:pPr algn="l"/>
            <a:endParaRPr lang="en-US" dirty="0">
              <a:solidFill>
                <a:schemeClr val="tx2">
                  <a:lumMod val="75000"/>
                </a:schemeClr>
              </a:solidFill>
            </a:endParaRPr>
          </a:p>
        </p:txBody>
      </p:sp>
    </p:spTree>
    <p:extLst>
      <p:ext uri="{BB962C8B-B14F-4D97-AF65-F5344CB8AC3E}">
        <p14:creationId xmlns:p14="http://schemas.microsoft.com/office/powerpoint/2010/main" val="28961756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Beyond </a:t>
            </a:r>
            <a:r>
              <a:rPr lang="en-US" b="1" dirty="0">
                <a:solidFill>
                  <a:schemeClr val="bg1"/>
                </a:solidFill>
              </a:rPr>
              <a:t>budgeting/better </a:t>
            </a:r>
            <a:r>
              <a:rPr lang="en-US" b="1" dirty="0" smtClean="0">
                <a:solidFill>
                  <a:schemeClr val="bg1"/>
                </a:solidFill>
              </a:rPr>
              <a:t>budgeting – Problems of traditional </a:t>
            </a:r>
            <a:r>
              <a:rPr lang="en-US" b="1" dirty="0" smtClean="0">
                <a:solidFill>
                  <a:schemeClr val="bg1"/>
                </a:solidFill>
              </a:rPr>
              <a:t>budgets (2)</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77500" lnSpcReduction="20000"/>
          </a:bodyPr>
          <a:lstStyle/>
          <a:p>
            <a:pPr marL="457200" lvl="0" indent="-457200" algn="l">
              <a:buFont typeface="Wingdings" pitchFamily="2" charset="2"/>
              <a:buChar char="Ø"/>
            </a:pPr>
            <a:r>
              <a:rPr lang="en-GB" b="0" dirty="0" smtClean="0">
                <a:solidFill>
                  <a:schemeClr val="tx2">
                    <a:lumMod val="75000"/>
                  </a:schemeClr>
                </a:solidFill>
              </a:rPr>
              <a:t>Traditional </a:t>
            </a:r>
            <a:r>
              <a:rPr lang="en-GB" b="0" dirty="0">
                <a:solidFill>
                  <a:schemeClr val="tx2">
                    <a:lumMod val="75000"/>
                  </a:schemeClr>
                </a:solidFill>
              </a:rPr>
              <a:t>budgeting can lead to ‘budgetary gamesmanship’ – this can lead to managers actions that are not in the best long term interest of the firm as a whole.</a:t>
            </a:r>
          </a:p>
          <a:p>
            <a:pPr marL="457200" lvl="0" indent="-457200" algn="l">
              <a:buFont typeface="Wingdings" pitchFamily="2" charset="2"/>
              <a:buChar char="Ø"/>
            </a:pPr>
            <a:r>
              <a:rPr lang="en-GB" b="0" dirty="0">
                <a:solidFill>
                  <a:schemeClr val="tx2">
                    <a:lumMod val="75000"/>
                  </a:schemeClr>
                </a:solidFill>
              </a:rPr>
              <a:t>Budgets are time consuming to produce – on a cost versus benefit basis are they valuable?</a:t>
            </a:r>
          </a:p>
          <a:p>
            <a:pPr marL="457200" lvl="0" indent="-457200" algn="l">
              <a:buFont typeface="Wingdings" pitchFamily="2" charset="2"/>
              <a:buChar char="Ø"/>
            </a:pPr>
            <a:r>
              <a:rPr lang="en-GB" b="0" dirty="0">
                <a:solidFill>
                  <a:schemeClr val="tx2">
                    <a:lumMod val="75000"/>
                  </a:schemeClr>
                </a:solidFill>
              </a:rPr>
              <a:t>Departmental barriers can be encouraged in budgets, often with competing targets – does this maximise the returns for the business as a whole?</a:t>
            </a:r>
          </a:p>
          <a:p>
            <a:pPr algn="l"/>
            <a:endParaRPr lang="en-US" dirty="0">
              <a:solidFill>
                <a:schemeClr val="tx2">
                  <a:lumMod val="75000"/>
                </a:schemeClr>
              </a:solidFill>
            </a:endParaRPr>
          </a:p>
        </p:txBody>
      </p:sp>
    </p:spTree>
    <p:extLst>
      <p:ext uri="{BB962C8B-B14F-4D97-AF65-F5344CB8AC3E}">
        <p14:creationId xmlns:p14="http://schemas.microsoft.com/office/powerpoint/2010/main" val="42445691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Beyond </a:t>
            </a:r>
            <a:r>
              <a:rPr lang="en-US" b="1" dirty="0" smtClean="0">
                <a:solidFill>
                  <a:schemeClr val="bg1"/>
                </a:solidFill>
              </a:rPr>
              <a:t>budgeting</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a:bodyPr>
          <a:lstStyle/>
          <a:p>
            <a:pPr algn="l"/>
            <a:r>
              <a:rPr lang="en-GB" b="0" dirty="0">
                <a:solidFill>
                  <a:schemeClr val="tx2">
                    <a:lumMod val="75000"/>
                  </a:schemeClr>
                </a:solidFill>
              </a:rPr>
              <a:t>Beyond Budgeting believed firms should move ‘beyond budgets’ and look for alternative ways of planning and control in organisations</a:t>
            </a:r>
            <a:r>
              <a:rPr lang="en-GB" b="0" dirty="0" smtClean="0">
                <a:solidFill>
                  <a:schemeClr val="tx2">
                    <a:lumMod val="75000"/>
                  </a:schemeClr>
                </a:solidFill>
              </a:rPr>
              <a:t>.</a:t>
            </a:r>
          </a:p>
          <a:p>
            <a:pPr algn="l"/>
            <a:endParaRPr lang="en-GB" b="0" dirty="0">
              <a:solidFill>
                <a:schemeClr val="tx2">
                  <a:lumMod val="75000"/>
                </a:schemeClr>
              </a:solidFill>
            </a:endParaRPr>
          </a:p>
          <a:p>
            <a:pPr algn="l"/>
            <a:r>
              <a:rPr lang="en-GB" b="0" dirty="0" smtClean="0">
                <a:solidFill>
                  <a:schemeClr val="tx2">
                    <a:lumMod val="75000"/>
                  </a:schemeClr>
                </a:solidFill>
              </a:rPr>
              <a:t>See </a:t>
            </a:r>
            <a:r>
              <a:rPr lang="en-GB" b="0" dirty="0" smtClean="0">
                <a:solidFill>
                  <a:schemeClr val="tx2">
                    <a:lumMod val="75000"/>
                  </a:schemeClr>
                </a:solidFill>
                <a:hlinkClick r:id="rId2"/>
              </a:rPr>
              <a:t>www.bbrt.org</a:t>
            </a:r>
            <a:r>
              <a:rPr lang="en-GB" b="0" dirty="0" smtClean="0">
                <a:solidFill>
                  <a:schemeClr val="tx2">
                    <a:lumMod val="75000"/>
                  </a:schemeClr>
                </a:solidFill>
              </a:rPr>
              <a:t> for the positive view of moving beyond budgeting </a:t>
            </a:r>
            <a:endParaRPr lang="en-US" b="0" dirty="0">
              <a:solidFill>
                <a:schemeClr val="tx2">
                  <a:lumMod val="75000"/>
                </a:schemeClr>
              </a:solidFill>
            </a:endParaRPr>
          </a:p>
        </p:txBody>
      </p:sp>
    </p:spTree>
    <p:extLst>
      <p:ext uri="{BB962C8B-B14F-4D97-AF65-F5344CB8AC3E}">
        <p14:creationId xmlns:p14="http://schemas.microsoft.com/office/powerpoint/2010/main" val="19563519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Better </a:t>
            </a:r>
            <a:r>
              <a:rPr lang="en-US" b="1" dirty="0" smtClean="0">
                <a:solidFill>
                  <a:schemeClr val="bg1"/>
                </a:solidFill>
              </a:rPr>
              <a:t>budgeting</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lnSpcReduction="10000"/>
          </a:bodyPr>
          <a:lstStyle/>
          <a:p>
            <a:pPr algn="l"/>
            <a:r>
              <a:rPr lang="en-GB" b="0" dirty="0" smtClean="0">
                <a:solidFill>
                  <a:schemeClr val="tx2">
                    <a:lumMod val="75000"/>
                  </a:schemeClr>
                </a:solidFill>
              </a:rPr>
              <a:t>Better budgeting </a:t>
            </a:r>
            <a:r>
              <a:rPr lang="en-GB" b="0" dirty="0">
                <a:solidFill>
                  <a:schemeClr val="tx2">
                    <a:lumMod val="75000"/>
                  </a:schemeClr>
                </a:solidFill>
              </a:rPr>
              <a:t>view </a:t>
            </a:r>
            <a:r>
              <a:rPr lang="en-GB" b="0" dirty="0" smtClean="0">
                <a:solidFill>
                  <a:schemeClr val="tx2">
                    <a:lumMod val="75000"/>
                  </a:schemeClr>
                </a:solidFill>
              </a:rPr>
              <a:t>traditional budgets </a:t>
            </a:r>
            <a:r>
              <a:rPr lang="en-GB" b="0" dirty="0">
                <a:solidFill>
                  <a:schemeClr val="tx2">
                    <a:lumMod val="75000"/>
                  </a:schemeClr>
                </a:solidFill>
              </a:rPr>
              <a:t>could be adapted to meet the needs of modern industry</a:t>
            </a:r>
            <a:r>
              <a:rPr lang="en-GB" b="0" dirty="0" smtClean="0">
                <a:solidFill>
                  <a:schemeClr val="tx2">
                    <a:lumMod val="75000"/>
                  </a:schemeClr>
                </a:solidFill>
              </a:rPr>
              <a:t>.</a:t>
            </a:r>
          </a:p>
          <a:p>
            <a:pPr algn="l"/>
            <a:endParaRPr lang="en-GB" b="0" dirty="0">
              <a:solidFill>
                <a:schemeClr val="tx2">
                  <a:lumMod val="75000"/>
                </a:schemeClr>
              </a:solidFill>
            </a:endParaRPr>
          </a:p>
          <a:p>
            <a:pPr algn="l"/>
            <a:r>
              <a:rPr lang="en-GB" b="0" dirty="0" smtClean="0">
                <a:solidFill>
                  <a:schemeClr val="tx2">
                    <a:lumMod val="75000"/>
                  </a:schemeClr>
                </a:solidFill>
              </a:rPr>
              <a:t>The CIMA 2004 report gives many views on budgeting, better budgeting &amp; beyond budgeting (reference on p145 in textbook)</a:t>
            </a:r>
            <a:endParaRPr lang="en-US" b="0" dirty="0">
              <a:solidFill>
                <a:schemeClr val="tx2">
                  <a:lumMod val="75000"/>
                </a:schemeClr>
              </a:solidFill>
            </a:endParaRPr>
          </a:p>
        </p:txBody>
      </p:sp>
    </p:spTree>
    <p:extLst>
      <p:ext uri="{BB962C8B-B14F-4D97-AF65-F5344CB8AC3E}">
        <p14:creationId xmlns:p14="http://schemas.microsoft.com/office/powerpoint/2010/main" val="8200278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smtClean="0">
                <a:solidFill>
                  <a:schemeClr val="bg1"/>
                </a:solidFill>
              </a:rPr>
              <a:t/>
            </a:r>
            <a:br>
              <a:rPr lang="en-US" b="1" smtClean="0">
                <a:solidFill>
                  <a:schemeClr val="bg1"/>
                </a:solidFill>
              </a:rPr>
            </a:br>
            <a:r>
              <a:rPr lang="en-US" b="1" smtClean="0">
                <a:solidFill>
                  <a:schemeClr val="bg1"/>
                </a:solidFill>
              </a:rPr>
              <a:t>Summary</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62500" lnSpcReduction="20000"/>
          </a:bodyPr>
          <a:lstStyle/>
          <a:p>
            <a:pPr marL="457200" lvl="0" indent="-457200" algn="l">
              <a:buFont typeface="Wingdings" pitchFamily="2" charset="2"/>
              <a:buChar char="Ø"/>
            </a:pPr>
            <a:r>
              <a:rPr lang="en-GB" b="0" dirty="0">
                <a:solidFill>
                  <a:schemeClr val="tx2">
                    <a:lumMod val="75000"/>
                  </a:schemeClr>
                </a:solidFill>
              </a:rPr>
              <a:t>Budgets have existed for over a century within organisations.</a:t>
            </a:r>
          </a:p>
          <a:p>
            <a:pPr marL="457200" lvl="0" indent="-457200" algn="l">
              <a:buFont typeface="Wingdings" pitchFamily="2" charset="2"/>
              <a:buChar char="Ø"/>
            </a:pPr>
            <a:r>
              <a:rPr lang="en-GB" b="0" dirty="0">
                <a:solidFill>
                  <a:schemeClr val="tx2">
                    <a:lumMod val="75000"/>
                  </a:schemeClr>
                </a:solidFill>
              </a:rPr>
              <a:t>Budgets have many roles, including aiding; planning, control, performance measurement, communication, coordination, and motivation.</a:t>
            </a:r>
          </a:p>
          <a:p>
            <a:pPr marL="457200" lvl="0" indent="-457200" algn="l">
              <a:buFont typeface="Wingdings" pitchFamily="2" charset="2"/>
              <a:buChar char="Ø"/>
            </a:pPr>
            <a:r>
              <a:rPr lang="en-GB" b="0" dirty="0">
                <a:solidFill>
                  <a:schemeClr val="tx2">
                    <a:lumMod val="75000"/>
                  </a:schemeClr>
                </a:solidFill>
              </a:rPr>
              <a:t>There are a number of limiting factors when budgeting such as; physical capacity, customer demand, labour availability, management ability, or capital available.</a:t>
            </a:r>
          </a:p>
          <a:p>
            <a:pPr marL="457200" lvl="0" indent="-457200" algn="l">
              <a:buFont typeface="Wingdings" pitchFamily="2" charset="2"/>
              <a:buChar char="Ø"/>
            </a:pPr>
            <a:r>
              <a:rPr lang="en-GB" b="0" dirty="0">
                <a:solidFill>
                  <a:schemeClr val="tx2">
                    <a:lumMod val="75000"/>
                  </a:schemeClr>
                </a:solidFill>
              </a:rPr>
              <a:t>A master budget combines all individual operating and capital budgets.</a:t>
            </a:r>
          </a:p>
          <a:p>
            <a:pPr marL="457200" lvl="0" indent="-457200" algn="l">
              <a:buFont typeface="Wingdings" pitchFamily="2" charset="2"/>
              <a:buChar char="Ø"/>
            </a:pPr>
            <a:r>
              <a:rPr lang="en-GB" b="0" dirty="0">
                <a:solidFill>
                  <a:schemeClr val="tx2">
                    <a:lumMod val="75000"/>
                  </a:schemeClr>
                </a:solidFill>
              </a:rPr>
              <a:t>Cash is the life blood of an organisation, so the cash budget is an important document in addition to the income statement and statement of financial position.</a:t>
            </a:r>
          </a:p>
          <a:p>
            <a:pPr marL="457200" lvl="0" indent="-457200" algn="l">
              <a:buFont typeface="Wingdings" pitchFamily="2" charset="2"/>
              <a:buChar char="Ø"/>
            </a:pPr>
            <a:endParaRPr lang="en-US" dirty="0">
              <a:solidFill>
                <a:schemeClr val="tx2">
                  <a:lumMod val="75000"/>
                </a:schemeClr>
              </a:solidFill>
            </a:endParaRPr>
          </a:p>
        </p:txBody>
      </p:sp>
    </p:spTree>
    <p:extLst>
      <p:ext uri="{BB962C8B-B14F-4D97-AF65-F5344CB8AC3E}">
        <p14:creationId xmlns:p14="http://schemas.microsoft.com/office/powerpoint/2010/main" val="28736618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Summary</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62500" lnSpcReduction="20000"/>
          </a:bodyPr>
          <a:lstStyle/>
          <a:p>
            <a:pPr marL="457200" lvl="0" indent="-457200" algn="l">
              <a:buFont typeface="Wingdings" pitchFamily="2" charset="2"/>
              <a:buChar char="Ø"/>
            </a:pPr>
            <a:r>
              <a:rPr lang="en-GB" b="0" dirty="0" smtClean="0">
                <a:solidFill>
                  <a:schemeClr val="tx2">
                    <a:lumMod val="75000"/>
                  </a:schemeClr>
                </a:solidFill>
              </a:rPr>
              <a:t>Being </a:t>
            </a:r>
            <a:r>
              <a:rPr lang="en-GB" b="0" dirty="0">
                <a:solidFill>
                  <a:schemeClr val="tx2">
                    <a:lumMod val="75000"/>
                  </a:schemeClr>
                </a:solidFill>
              </a:rPr>
              <a:t>able to identify ‘significant’ variances is an important aspect of budgetary control.</a:t>
            </a:r>
          </a:p>
          <a:p>
            <a:pPr marL="457200" lvl="0" indent="-457200" algn="l">
              <a:buFont typeface="Wingdings" pitchFamily="2" charset="2"/>
              <a:buChar char="Ø"/>
            </a:pPr>
            <a:r>
              <a:rPr lang="en-GB" b="0" dirty="0">
                <a:solidFill>
                  <a:schemeClr val="tx2">
                    <a:lumMod val="75000"/>
                  </a:schemeClr>
                </a:solidFill>
              </a:rPr>
              <a:t>Flexed budgets aid control when the sales volume is not as predicted in the original budget.</a:t>
            </a:r>
          </a:p>
          <a:p>
            <a:pPr marL="457200" lvl="0" indent="-457200" algn="l">
              <a:buFont typeface="Wingdings" pitchFamily="2" charset="2"/>
              <a:buChar char="Ø"/>
            </a:pPr>
            <a:r>
              <a:rPr lang="en-GB" b="0" dirty="0">
                <a:solidFill>
                  <a:schemeClr val="tx2">
                    <a:lumMod val="75000"/>
                  </a:schemeClr>
                </a:solidFill>
              </a:rPr>
              <a:t>Responsibility accounting aids the ability to match financial statements to the individual elements a specific manager is responsible for and has the ability to influence/control.</a:t>
            </a:r>
          </a:p>
          <a:p>
            <a:pPr marL="457200" lvl="0" indent="-457200" algn="l">
              <a:buFont typeface="Wingdings" pitchFamily="2" charset="2"/>
              <a:buChar char="Ø"/>
            </a:pPr>
            <a:r>
              <a:rPr lang="en-GB" b="0" dirty="0">
                <a:solidFill>
                  <a:schemeClr val="tx2">
                    <a:lumMod val="75000"/>
                  </a:schemeClr>
                </a:solidFill>
              </a:rPr>
              <a:t>Beyond budgeting and better budgeting are alternative ways of overcoming weaknesses with traditional budgeting.</a:t>
            </a:r>
          </a:p>
          <a:p>
            <a:pPr marL="457200" lvl="0" indent="-457200" algn="l">
              <a:buFont typeface="Wingdings" pitchFamily="2" charset="2"/>
              <a:buChar char="Ø"/>
            </a:pPr>
            <a:r>
              <a:rPr lang="en-GB" b="0" dirty="0">
                <a:solidFill>
                  <a:schemeClr val="tx2">
                    <a:lumMod val="75000"/>
                  </a:schemeClr>
                </a:solidFill>
              </a:rPr>
              <a:t>Beyond budgeting is not a method of budgeting, it is an alternative that does not use a budget.   </a:t>
            </a:r>
          </a:p>
          <a:p>
            <a:pPr marL="457200" lvl="0" indent="-457200" algn="l">
              <a:buFont typeface="Wingdings" pitchFamily="2" charset="2"/>
              <a:buChar char="Ø"/>
            </a:pPr>
            <a:endParaRPr lang="en-US" dirty="0">
              <a:solidFill>
                <a:schemeClr val="tx2">
                  <a:lumMod val="75000"/>
                </a:schemeClr>
              </a:solidFill>
            </a:endParaRPr>
          </a:p>
        </p:txBody>
      </p:sp>
    </p:spTree>
    <p:extLst>
      <p:ext uri="{BB962C8B-B14F-4D97-AF65-F5344CB8AC3E}">
        <p14:creationId xmlns:p14="http://schemas.microsoft.com/office/powerpoint/2010/main" val="8507230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a:solidFill>
                  <a:schemeClr val="bg1"/>
                </a:solidFill>
              </a:rPr>
              <a:t>The Relationship between long-term and short-term budgeting</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dirty="0" smtClean="0">
              <a:solidFill>
                <a:schemeClr val="tx2">
                  <a:lumMod val="75000"/>
                </a:schemeClr>
              </a:solidFill>
            </a:endParaRPr>
          </a:p>
          <a:p>
            <a:pPr algn="l"/>
            <a:endParaRPr lang="en-US" dirty="0">
              <a:solidFill>
                <a:schemeClr val="tx2">
                  <a:lumMod val="75000"/>
                </a:schemeClr>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9894" y="2132856"/>
            <a:ext cx="7626522" cy="4725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8225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
            </a:r>
            <a:br>
              <a:rPr lang="en-GB" b="1" dirty="0" smtClean="0">
                <a:solidFill>
                  <a:schemeClr val="bg1"/>
                </a:solidFill>
              </a:rPr>
            </a:br>
            <a:r>
              <a:rPr lang="en-GB" b="1" dirty="0" smtClean="0">
                <a:solidFill>
                  <a:schemeClr val="bg1"/>
                </a:solidFill>
              </a:rPr>
              <a:t>The </a:t>
            </a:r>
            <a:r>
              <a:rPr lang="en-GB" b="1" dirty="0">
                <a:solidFill>
                  <a:schemeClr val="bg1"/>
                </a:solidFill>
              </a:rPr>
              <a:t>role of budgets</a:t>
            </a:r>
            <a:r>
              <a:rPr lang="en-US" b="1" dirty="0" smtClean="0">
                <a:solidFill>
                  <a:schemeClr val="bg1"/>
                </a:solidFill>
              </a:rPr>
              <a:t>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marL="457200" indent="-457200" algn="l">
              <a:buFont typeface="Wingdings" pitchFamily="2" charset="2"/>
              <a:buChar char="Ø"/>
            </a:pPr>
            <a:r>
              <a:rPr lang="en-US" b="0" dirty="0" smtClean="0">
                <a:solidFill>
                  <a:schemeClr val="tx2">
                    <a:lumMod val="75000"/>
                  </a:schemeClr>
                </a:solidFill>
              </a:rPr>
              <a:t>Planning</a:t>
            </a:r>
          </a:p>
          <a:p>
            <a:pPr marL="457200" indent="-457200" algn="l">
              <a:buFont typeface="Wingdings" pitchFamily="2" charset="2"/>
              <a:buChar char="Ø"/>
            </a:pPr>
            <a:r>
              <a:rPr lang="en-US" b="0" dirty="0" smtClean="0">
                <a:solidFill>
                  <a:schemeClr val="tx2">
                    <a:lumMod val="75000"/>
                  </a:schemeClr>
                </a:solidFill>
              </a:rPr>
              <a:t>Control</a:t>
            </a:r>
          </a:p>
          <a:p>
            <a:pPr marL="457200" indent="-457200" algn="l">
              <a:buFont typeface="Wingdings" pitchFamily="2" charset="2"/>
              <a:buChar char="Ø"/>
            </a:pPr>
            <a:r>
              <a:rPr lang="en-US" b="0" dirty="0" smtClean="0">
                <a:solidFill>
                  <a:schemeClr val="tx2">
                    <a:lumMod val="75000"/>
                  </a:schemeClr>
                </a:solidFill>
              </a:rPr>
              <a:t>Measure performance</a:t>
            </a:r>
          </a:p>
          <a:p>
            <a:pPr marL="457200" indent="-457200" algn="l">
              <a:buFont typeface="Wingdings" pitchFamily="2" charset="2"/>
              <a:buChar char="Ø"/>
            </a:pPr>
            <a:r>
              <a:rPr lang="en-US" b="0" dirty="0" smtClean="0">
                <a:solidFill>
                  <a:schemeClr val="tx2">
                    <a:lumMod val="75000"/>
                  </a:schemeClr>
                </a:solidFill>
              </a:rPr>
              <a:t>Communication</a:t>
            </a:r>
          </a:p>
          <a:p>
            <a:pPr marL="457200" indent="-457200" algn="l">
              <a:buFont typeface="Wingdings" pitchFamily="2" charset="2"/>
              <a:buChar char="Ø"/>
            </a:pPr>
            <a:r>
              <a:rPr lang="en-US" b="0" dirty="0" smtClean="0">
                <a:solidFill>
                  <a:schemeClr val="tx2">
                    <a:lumMod val="75000"/>
                  </a:schemeClr>
                </a:solidFill>
              </a:rPr>
              <a:t>Coordination</a:t>
            </a:r>
            <a:endParaRPr lang="en-US" b="0" dirty="0" smtClean="0">
              <a:solidFill>
                <a:schemeClr val="tx2">
                  <a:lumMod val="75000"/>
                </a:schemeClr>
              </a:solidFill>
            </a:endParaRPr>
          </a:p>
          <a:p>
            <a:pPr marL="457200" indent="-457200" algn="l">
              <a:buFont typeface="Wingdings" pitchFamily="2" charset="2"/>
              <a:buChar char="Ø"/>
            </a:pPr>
            <a:r>
              <a:rPr lang="en-US" b="0" dirty="0" smtClean="0">
                <a:solidFill>
                  <a:schemeClr val="tx2">
                    <a:lumMod val="75000"/>
                  </a:schemeClr>
                </a:solidFill>
              </a:rPr>
              <a:t>Motivation</a:t>
            </a:r>
            <a:endParaRPr lang="en-US" b="0" dirty="0">
              <a:solidFill>
                <a:schemeClr val="tx2">
                  <a:lumMod val="75000"/>
                </a:schemeClr>
              </a:solidFill>
            </a:endParaRPr>
          </a:p>
        </p:txBody>
      </p:sp>
    </p:spTree>
    <p:extLst>
      <p:ext uri="{BB962C8B-B14F-4D97-AF65-F5344CB8AC3E}">
        <p14:creationId xmlns:p14="http://schemas.microsoft.com/office/powerpoint/2010/main" val="17740212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Master </a:t>
            </a:r>
            <a:r>
              <a:rPr lang="en-US" b="1" dirty="0">
                <a:solidFill>
                  <a:schemeClr val="bg1"/>
                </a:solidFill>
              </a:rPr>
              <a:t>budget preparation</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85000" lnSpcReduction="10000"/>
          </a:bodyPr>
          <a:lstStyle/>
          <a:p>
            <a:pPr marL="457200" indent="-457200" algn="l">
              <a:buFont typeface="Wingdings" pitchFamily="2" charset="2"/>
              <a:buChar char="Ø"/>
            </a:pPr>
            <a:r>
              <a:rPr lang="en-GB" b="0" dirty="0" smtClean="0">
                <a:solidFill>
                  <a:schemeClr val="tx2">
                    <a:lumMod val="75000"/>
                  </a:schemeClr>
                </a:solidFill>
              </a:rPr>
              <a:t>Should the budget be prepared for a fixed financial year, or be a rolling budget?</a:t>
            </a:r>
          </a:p>
          <a:p>
            <a:pPr marL="457200" indent="-457200" algn="l">
              <a:buFont typeface="Wingdings" pitchFamily="2" charset="2"/>
              <a:buChar char="Ø"/>
            </a:pPr>
            <a:r>
              <a:rPr lang="en-GB" b="0" dirty="0" smtClean="0">
                <a:solidFill>
                  <a:schemeClr val="tx2">
                    <a:lumMod val="75000"/>
                  </a:schemeClr>
                </a:solidFill>
              </a:rPr>
              <a:t>Is the best approach ‘top-down’, or ‘bottom-up’? </a:t>
            </a:r>
          </a:p>
          <a:p>
            <a:pPr marL="457200" indent="-457200" algn="l">
              <a:buFont typeface="Wingdings" pitchFamily="2" charset="2"/>
              <a:buChar char="Ø"/>
            </a:pPr>
            <a:r>
              <a:rPr lang="en-GB" b="0" dirty="0" smtClean="0">
                <a:solidFill>
                  <a:schemeClr val="tx2">
                    <a:lumMod val="75000"/>
                  </a:schemeClr>
                </a:solidFill>
              </a:rPr>
              <a:t>Do we need a budget committee or a budget manual?</a:t>
            </a:r>
          </a:p>
          <a:p>
            <a:pPr marL="457200" indent="-457200" algn="l">
              <a:buFont typeface="Wingdings" pitchFamily="2" charset="2"/>
              <a:buChar char="Ø"/>
            </a:pPr>
            <a:r>
              <a:rPr lang="en-GB" b="0" dirty="0" smtClean="0">
                <a:solidFill>
                  <a:schemeClr val="tx2">
                    <a:lumMod val="75000"/>
                  </a:schemeClr>
                </a:solidFill>
              </a:rPr>
              <a:t>Should </a:t>
            </a:r>
            <a:r>
              <a:rPr lang="en-GB" b="0" dirty="0">
                <a:solidFill>
                  <a:schemeClr val="tx2">
                    <a:lumMod val="75000"/>
                  </a:schemeClr>
                </a:solidFill>
              </a:rPr>
              <a:t>we use a fixed or flexible budget? </a:t>
            </a:r>
            <a:endParaRPr lang="en-GB" b="0" dirty="0" smtClean="0">
              <a:solidFill>
                <a:schemeClr val="tx2">
                  <a:lumMod val="75000"/>
                </a:schemeClr>
              </a:solidFill>
            </a:endParaRPr>
          </a:p>
          <a:p>
            <a:pPr marL="457200" indent="-457200" algn="l">
              <a:buFont typeface="Wingdings" pitchFamily="2" charset="2"/>
              <a:buChar char="Ø"/>
            </a:pPr>
            <a:r>
              <a:rPr lang="en-GB" b="0" dirty="0" smtClean="0">
                <a:solidFill>
                  <a:schemeClr val="tx2">
                    <a:lumMod val="75000"/>
                  </a:schemeClr>
                </a:solidFill>
              </a:rPr>
              <a:t>Should </a:t>
            </a:r>
            <a:r>
              <a:rPr lang="en-GB" b="0" dirty="0">
                <a:solidFill>
                  <a:schemeClr val="tx2">
                    <a:lumMod val="75000"/>
                  </a:schemeClr>
                </a:solidFill>
              </a:rPr>
              <a:t>an incremental or zero based approach be used? </a:t>
            </a:r>
          </a:p>
          <a:p>
            <a:pPr algn="l"/>
            <a:endParaRPr lang="en-GB" dirty="0" smtClean="0">
              <a:solidFill>
                <a:schemeClr val="tx2">
                  <a:lumMod val="75000"/>
                </a:schemeClr>
              </a:solidFill>
            </a:endParaRPr>
          </a:p>
          <a:p>
            <a:pPr algn="l"/>
            <a:endParaRPr lang="en-GB" dirty="0" smtClean="0">
              <a:solidFill>
                <a:schemeClr val="tx2">
                  <a:lumMod val="75000"/>
                </a:schemeClr>
              </a:solidFill>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6965306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Limiting </a:t>
            </a:r>
            <a:r>
              <a:rPr lang="en-US" b="1" dirty="0">
                <a:solidFill>
                  <a:schemeClr val="bg1"/>
                </a:solidFill>
              </a:rPr>
              <a:t>Factors </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marL="457200" indent="-457200" algn="l">
              <a:buFont typeface="Wingdings" pitchFamily="2" charset="2"/>
              <a:buChar char="Ø"/>
            </a:pPr>
            <a:r>
              <a:rPr lang="en-US" b="0" dirty="0" smtClean="0">
                <a:solidFill>
                  <a:schemeClr val="tx2">
                    <a:lumMod val="75000"/>
                  </a:schemeClr>
                </a:solidFill>
              </a:rPr>
              <a:t>Capacity</a:t>
            </a:r>
          </a:p>
          <a:p>
            <a:pPr marL="457200" indent="-457200" algn="l">
              <a:buFont typeface="Wingdings" pitchFamily="2" charset="2"/>
              <a:buChar char="Ø"/>
            </a:pPr>
            <a:r>
              <a:rPr lang="en-US" b="0" dirty="0" smtClean="0">
                <a:solidFill>
                  <a:schemeClr val="tx2">
                    <a:lumMod val="75000"/>
                  </a:schemeClr>
                </a:solidFill>
              </a:rPr>
              <a:t>Customers</a:t>
            </a:r>
          </a:p>
          <a:p>
            <a:pPr marL="457200" indent="-457200" algn="l">
              <a:buFont typeface="Wingdings" pitchFamily="2" charset="2"/>
              <a:buChar char="Ø"/>
            </a:pPr>
            <a:r>
              <a:rPr lang="en-US" b="0" dirty="0" err="1" smtClean="0">
                <a:solidFill>
                  <a:schemeClr val="tx2">
                    <a:lumMod val="75000"/>
                  </a:schemeClr>
                </a:solidFill>
              </a:rPr>
              <a:t>Labour</a:t>
            </a:r>
            <a:endParaRPr lang="en-US" b="0" dirty="0" smtClean="0">
              <a:solidFill>
                <a:schemeClr val="tx2">
                  <a:lumMod val="75000"/>
                </a:schemeClr>
              </a:solidFill>
            </a:endParaRPr>
          </a:p>
          <a:p>
            <a:pPr marL="457200" indent="-457200" algn="l">
              <a:buFont typeface="Wingdings" pitchFamily="2" charset="2"/>
              <a:buChar char="Ø"/>
            </a:pPr>
            <a:r>
              <a:rPr lang="en-US" b="0" dirty="0" smtClean="0">
                <a:solidFill>
                  <a:schemeClr val="tx2">
                    <a:lumMod val="75000"/>
                  </a:schemeClr>
                </a:solidFill>
              </a:rPr>
              <a:t>Management</a:t>
            </a:r>
          </a:p>
          <a:p>
            <a:pPr marL="457200" indent="-457200" algn="l">
              <a:buFont typeface="Wingdings" pitchFamily="2" charset="2"/>
              <a:buChar char="Ø"/>
            </a:pPr>
            <a:r>
              <a:rPr lang="en-US" b="0" dirty="0" smtClean="0">
                <a:solidFill>
                  <a:schemeClr val="tx2">
                    <a:lumMod val="75000"/>
                  </a:schemeClr>
                </a:solidFill>
              </a:rPr>
              <a:t>Capital</a:t>
            </a:r>
            <a:endParaRPr lang="en-US" b="0" dirty="0">
              <a:solidFill>
                <a:schemeClr val="tx2">
                  <a:lumMod val="75000"/>
                </a:schemeClr>
              </a:solidFill>
            </a:endParaRPr>
          </a:p>
        </p:txBody>
      </p:sp>
    </p:spTree>
    <p:extLst>
      <p:ext uri="{BB962C8B-B14F-4D97-AF65-F5344CB8AC3E}">
        <p14:creationId xmlns:p14="http://schemas.microsoft.com/office/powerpoint/2010/main" val="16923800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Classification </a:t>
            </a:r>
            <a:r>
              <a:rPr lang="en-US" b="1" dirty="0">
                <a:solidFill>
                  <a:schemeClr val="bg1"/>
                </a:solidFill>
              </a:rPr>
              <a:t>of Budgets</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dirty="0" smtClean="0">
              <a:solidFill>
                <a:schemeClr val="tx2">
                  <a:lumMod val="75000"/>
                </a:schemeClr>
              </a:solidFill>
            </a:endParaRPr>
          </a:p>
          <a:p>
            <a:pPr algn="l"/>
            <a:endParaRPr lang="en-US" dirty="0">
              <a:solidFill>
                <a:schemeClr val="tx2">
                  <a:lumMod val="75000"/>
                </a:schemeClr>
              </a:solidFill>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2132856"/>
            <a:ext cx="7289151"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3135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Cash </a:t>
            </a:r>
            <a:r>
              <a:rPr lang="en-US" b="1" dirty="0">
                <a:solidFill>
                  <a:schemeClr val="bg1"/>
                </a:solidFill>
              </a:rPr>
              <a:t>Budgeting</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92500" lnSpcReduction="10000"/>
          </a:bodyPr>
          <a:lstStyle/>
          <a:p>
            <a:pPr algn="l"/>
            <a:r>
              <a:rPr lang="en-GB" b="0" dirty="0">
                <a:solidFill>
                  <a:schemeClr val="tx2">
                    <a:lumMod val="75000"/>
                  </a:schemeClr>
                </a:solidFill>
              </a:rPr>
              <a:t>A cash budget gives a useful overview of the inflow and outflow of cash in the budgeted period.  This can forewarn management as to when cash is short, when an overdraft needs to be arranged, etc.  Equally, in times of plentiful cash short-term investments might be considered to keep the cash working for the business.</a:t>
            </a:r>
            <a:endParaRPr lang="en-US" b="0" dirty="0">
              <a:solidFill>
                <a:schemeClr val="tx2">
                  <a:lumMod val="75000"/>
                </a:schemeClr>
              </a:solidFill>
            </a:endParaRPr>
          </a:p>
        </p:txBody>
      </p:sp>
    </p:spTree>
    <p:extLst>
      <p:ext uri="{BB962C8B-B14F-4D97-AF65-F5344CB8AC3E}">
        <p14:creationId xmlns:p14="http://schemas.microsoft.com/office/powerpoint/2010/main" val="18196490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9"/>
            <a:ext cx="6694512" cy="863816"/>
          </a:xfrm>
          <a:solidFill>
            <a:schemeClr val="tx2">
              <a:lumMod val="50000"/>
            </a:schemeClr>
          </a:solidFill>
        </p:spPr>
        <p:txBody>
          <a:bodyPr/>
          <a:lstStyle/>
          <a:p>
            <a:r>
              <a:rPr lang="en-US" b="1" dirty="0" smtClean="0">
                <a:solidFill>
                  <a:schemeClr val="bg1"/>
                </a:solidFill>
              </a:rPr>
              <a:t>Budgeting Example (1)</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6308" t="15372" r="25258" b="11318"/>
          <a:stretch/>
        </p:blipFill>
        <p:spPr bwMode="auto">
          <a:xfrm>
            <a:off x="899592" y="1111509"/>
            <a:ext cx="6301946" cy="5362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516216" y="5013176"/>
            <a:ext cx="2232248" cy="923330"/>
          </a:xfrm>
          <a:prstGeom prst="rect">
            <a:avLst/>
          </a:prstGeom>
          <a:noFill/>
        </p:spPr>
        <p:txBody>
          <a:bodyPr wrap="square" rtlCol="0">
            <a:spAutoFit/>
          </a:bodyPr>
          <a:lstStyle/>
          <a:p>
            <a:r>
              <a:rPr lang="en-GB" b="1" i="1" dirty="0" smtClean="0">
                <a:solidFill>
                  <a:schemeClr val="tx2">
                    <a:lumMod val="75000"/>
                  </a:schemeClr>
                </a:solidFill>
              </a:rPr>
              <a:t>See textbook for full details for the full example data</a:t>
            </a:r>
            <a:endParaRPr lang="en-GB" b="1" i="1" dirty="0">
              <a:solidFill>
                <a:schemeClr val="tx2">
                  <a:lumMod val="75000"/>
                </a:schemeClr>
              </a:solidFill>
            </a:endParaRPr>
          </a:p>
        </p:txBody>
      </p:sp>
    </p:spTree>
    <p:extLst>
      <p:ext uri="{BB962C8B-B14F-4D97-AF65-F5344CB8AC3E}">
        <p14:creationId xmlns:p14="http://schemas.microsoft.com/office/powerpoint/2010/main" val="25668729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TotalTime>
  <Words>1204</Words>
  <Application>Microsoft Office PowerPoint</Application>
  <PresentationFormat>On-screen Show (4:3)</PresentationFormat>
  <Paragraphs>162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 Chapter 9</vt:lpstr>
      <vt:lpstr> Objectives </vt:lpstr>
      <vt:lpstr>The Relationship between long-term and short-term budgeting</vt:lpstr>
      <vt:lpstr> The role of budgets  </vt:lpstr>
      <vt:lpstr> Master budget preparation </vt:lpstr>
      <vt:lpstr> Limiting Factors  </vt:lpstr>
      <vt:lpstr>Classification of Budgets </vt:lpstr>
      <vt:lpstr>Cash Budgeting </vt:lpstr>
      <vt:lpstr>Budgeting Example (1) </vt:lpstr>
      <vt:lpstr>Budgeting Example (2) </vt:lpstr>
      <vt:lpstr>Budgeting Example (3) </vt:lpstr>
      <vt:lpstr>Budgeting Example (4) </vt:lpstr>
      <vt:lpstr> Budgetary control</vt:lpstr>
      <vt:lpstr> Variances </vt:lpstr>
      <vt:lpstr> Sid's Spit Roast </vt:lpstr>
      <vt:lpstr> Flexed Budgets </vt:lpstr>
      <vt:lpstr> Reconciliation statement </vt:lpstr>
      <vt:lpstr>  Responsibility accounting</vt:lpstr>
      <vt:lpstr> Transfer pricing </vt:lpstr>
      <vt:lpstr>Beyond budgeting/better budgeting – Problems of traditional budgets (1) </vt:lpstr>
      <vt:lpstr>Beyond budgeting/better budgeting – Problems of traditional budgets (2) </vt:lpstr>
      <vt:lpstr> Beyond budgeting </vt:lpstr>
      <vt:lpstr> Better budgeting</vt:lpstr>
      <vt:lpstr> Summary </vt:lpstr>
      <vt:lpstr>Summary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TAJ</dc:creator>
  <cp:lastModifiedBy>TAJ</cp:lastModifiedBy>
  <cp:revision>12</cp:revision>
  <dcterms:created xsi:type="dcterms:W3CDTF">2012-08-01T20:46:07Z</dcterms:created>
  <dcterms:modified xsi:type="dcterms:W3CDTF">2012-08-26T12:14:26Z</dcterms:modified>
</cp:coreProperties>
</file>